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7" r:id="rId3"/>
    <p:sldId id="268" r:id="rId4"/>
    <p:sldId id="258" r:id="rId5"/>
    <p:sldId id="269" r:id="rId6"/>
    <p:sldId id="266" r:id="rId7"/>
    <p:sldId id="260" r:id="rId8"/>
    <p:sldId id="261" r:id="rId9"/>
    <p:sldId id="262" r:id="rId10"/>
    <p:sldId id="263" r:id="rId11"/>
    <p:sldId id="271" r:id="rId12"/>
    <p:sldId id="272" r:id="rId13"/>
    <p:sldId id="264" r:id="rId14"/>
    <p:sldId id="265" r:id="rId15"/>
    <p:sldId id="270"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333" autoAdjust="0"/>
  </p:normalViewPr>
  <p:slideViewPr>
    <p:cSldViewPr snapToGrid="0">
      <p:cViewPr varScale="1">
        <p:scale>
          <a:sx n="82" d="100"/>
          <a:sy n="82" d="100"/>
        </p:scale>
        <p:origin x="8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orum\OneDrive\&#12489;&#12461;&#12517;&#12513;&#12531;&#12488;\16&#20107;&#21209;&#38306;&#20418;\16&#20094;&#20808;&#29983;&#36039;&#26009;\&#23713;&#12367;&#12435;&#12398;&#12414;&#12392;&#12417;\&#12414;&#12392;&#12417;12_07.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orum\OneDrive\&#12489;&#12461;&#12517;&#12513;&#12531;&#12488;\16&#20107;&#21209;&#38306;&#20418;\16&#20094;&#20808;&#29983;&#36039;&#26009;\&#23713;&#12367;&#12435;&#12398;&#12414;&#12392;&#12417;\&#12414;&#12392;&#12417;12_07.xlsm"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Sheet1!$W$1</c:f>
              <c:strCache>
                <c:ptCount val="1"/>
                <c:pt idx="0">
                  <c:v>座位</c:v>
                </c:pt>
              </c:strCache>
            </c:strRef>
          </c:tx>
          <c:spPr>
            <a:ln w="28575" cap="rnd">
              <a:solidFill>
                <a:schemeClr val="tx1"/>
              </a:solidFill>
              <a:round/>
            </a:ln>
            <a:effectLst/>
          </c:spPr>
          <c:marker>
            <c:symbol val="circle"/>
            <c:size val="10"/>
            <c:spPr>
              <a:solidFill>
                <a:schemeClr val="tx1"/>
              </a:solidFill>
              <a:ln w="12700">
                <a:solidFill>
                  <a:schemeClr val="tx1"/>
                </a:solidFill>
              </a:ln>
              <a:effectLst/>
            </c:spPr>
          </c:marker>
          <c:errBars>
            <c:errDir val="y"/>
            <c:errBarType val="both"/>
            <c:errValType val="cust"/>
            <c:noEndCap val="0"/>
            <c:plus>
              <c:numRef>
                <c:f>Sheet1!$AA$2:$AA$7</c:f>
                <c:numCache>
                  <c:formatCode>General</c:formatCode>
                  <c:ptCount val="6"/>
                  <c:pt idx="0">
                    <c:v>4.6659878807756822E-2</c:v>
                  </c:pt>
                  <c:pt idx="1">
                    <c:v>9.4236952231278523E-2</c:v>
                  </c:pt>
                  <c:pt idx="2">
                    <c:v>0.17921270683226215</c:v>
                  </c:pt>
                  <c:pt idx="3">
                    <c:v>8.1217334447833966E-2</c:v>
                  </c:pt>
                  <c:pt idx="4">
                    <c:v>0.16561545200693639</c:v>
                  </c:pt>
                  <c:pt idx="5">
                    <c:v>9.8760683884252631E-2</c:v>
                  </c:pt>
                </c:numCache>
              </c:numRef>
            </c:plus>
            <c:minus>
              <c:numRef>
                <c:f>Sheet1!$AA$2:$AA$7</c:f>
                <c:numCache>
                  <c:formatCode>General</c:formatCode>
                  <c:ptCount val="6"/>
                  <c:pt idx="0">
                    <c:v>4.6659878807756822E-2</c:v>
                  </c:pt>
                  <c:pt idx="1">
                    <c:v>9.4236952231278523E-2</c:v>
                  </c:pt>
                  <c:pt idx="2">
                    <c:v>0.17921270683226215</c:v>
                  </c:pt>
                  <c:pt idx="3">
                    <c:v>8.1217334447833966E-2</c:v>
                  </c:pt>
                  <c:pt idx="4">
                    <c:v>0.16561545200693639</c:v>
                  </c:pt>
                  <c:pt idx="5">
                    <c:v>9.8760683884252631E-2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Sheet1!$W$2:$W$7</c:f>
              <c:numCache>
                <c:formatCode>General</c:formatCode>
                <c:ptCount val="6"/>
                <c:pt idx="0">
                  <c:v>1.2433729677972878</c:v>
                </c:pt>
                <c:pt idx="1">
                  <c:v>1.2584768079512023</c:v>
                </c:pt>
                <c:pt idx="2">
                  <c:v>1.5170852349184882</c:v>
                </c:pt>
                <c:pt idx="3">
                  <c:v>1.7421628852434718</c:v>
                </c:pt>
                <c:pt idx="4">
                  <c:v>1.5062510933503599</c:v>
                </c:pt>
                <c:pt idx="5">
                  <c:v>1.2532977686972009</c:v>
                </c:pt>
              </c:numCache>
            </c:numRef>
          </c:val>
          <c:smooth val="0"/>
          <c:extLst>
            <c:ext xmlns:c16="http://schemas.microsoft.com/office/drawing/2014/chart" uri="{C3380CC4-5D6E-409C-BE32-E72D297353CC}">
              <c16:uniqueId val="{00000000-FD76-486F-A3C8-4F22F64CDCFA}"/>
            </c:ext>
          </c:extLst>
        </c:ser>
        <c:ser>
          <c:idx val="1"/>
          <c:order val="1"/>
          <c:tx>
            <c:strRef>
              <c:f>Sheet1!$X$1</c:f>
              <c:strCache>
                <c:ptCount val="1"/>
                <c:pt idx="0">
                  <c:v>側臥位（右）</c:v>
                </c:pt>
              </c:strCache>
            </c:strRef>
          </c:tx>
          <c:spPr>
            <a:ln w="28575" cap="rnd">
              <a:solidFill>
                <a:schemeClr val="tx1"/>
              </a:solidFill>
              <a:prstDash val="dash"/>
              <a:round/>
            </a:ln>
            <a:effectLst/>
          </c:spPr>
          <c:marker>
            <c:symbol val="circle"/>
            <c:size val="10"/>
            <c:spPr>
              <a:solidFill>
                <a:schemeClr val="bg1"/>
              </a:solidFill>
              <a:ln w="12700">
                <a:solidFill>
                  <a:schemeClr val="tx1"/>
                </a:solidFill>
              </a:ln>
              <a:effectLst/>
            </c:spPr>
          </c:marker>
          <c:errBars>
            <c:errDir val="y"/>
            <c:errBarType val="both"/>
            <c:errValType val="cust"/>
            <c:noEndCap val="0"/>
            <c:plus>
              <c:numRef>
                <c:f>Sheet1!$AB$2:$AB$7</c:f>
                <c:numCache>
                  <c:formatCode>General</c:formatCode>
                  <c:ptCount val="6"/>
                  <c:pt idx="0">
                    <c:v>4.7390670334951049E-2</c:v>
                  </c:pt>
                  <c:pt idx="1">
                    <c:v>6.499886469663628E-2</c:v>
                  </c:pt>
                  <c:pt idx="2">
                    <c:v>7.2628328822025717E-2</c:v>
                  </c:pt>
                  <c:pt idx="3">
                    <c:v>5.0665530276174389E-2</c:v>
                  </c:pt>
                  <c:pt idx="4">
                    <c:v>2.7916431001001194E-2</c:v>
                  </c:pt>
                  <c:pt idx="5">
                    <c:v>6.1286054555405797E-2</c:v>
                  </c:pt>
                </c:numCache>
              </c:numRef>
            </c:plus>
            <c:minus>
              <c:numRef>
                <c:f>Sheet1!$AB$2:$AB$7</c:f>
                <c:numCache>
                  <c:formatCode>General</c:formatCode>
                  <c:ptCount val="6"/>
                  <c:pt idx="0">
                    <c:v>4.7390670334951049E-2</c:v>
                  </c:pt>
                  <c:pt idx="1">
                    <c:v>6.499886469663628E-2</c:v>
                  </c:pt>
                  <c:pt idx="2">
                    <c:v>7.2628328822025717E-2</c:v>
                  </c:pt>
                  <c:pt idx="3">
                    <c:v>5.0665530276174389E-2</c:v>
                  </c:pt>
                  <c:pt idx="4">
                    <c:v>2.7916431001001194E-2</c:v>
                  </c:pt>
                  <c:pt idx="5">
                    <c:v>6.1286054555405797E-2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Sheet1!$X$2:$X$7</c:f>
              <c:numCache>
                <c:formatCode>General</c:formatCode>
                <c:ptCount val="6"/>
                <c:pt idx="0">
                  <c:v>1.2998174938819003</c:v>
                </c:pt>
                <c:pt idx="1">
                  <c:v>1.2752687778024325</c:v>
                </c:pt>
                <c:pt idx="2">
                  <c:v>1.4057604274003053</c:v>
                </c:pt>
                <c:pt idx="3">
                  <c:v>1.585791922597624</c:v>
                </c:pt>
                <c:pt idx="4">
                  <c:v>1.7756363542422249</c:v>
                </c:pt>
                <c:pt idx="5">
                  <c:v>1.4490071712609705</c:v>
                </c:pt>
              </c:numCache>
            </c:numRef>
          </c:val>
          <c:smooth val="0"/>
          <c:extLst>
            <c:ext xmlns:c16="http://schemas.microsoft.com/office/drawing/2014/chart" uri="{C3380CC4-5D6E-409C-BE32-E72D297353CC}">
              <c16:uniqueId val="{00000001-FD76-486F-A3C8-4F22F64CDCFA}"/>
            </c:ext>
          </c:extLst>
        </c:ser>
        <c:ser>
          <c:idx val="2"/>
          <c:order val="2"/>
          <c:tx>
            <c:strRef>
              <c:f>Sheet1!$Y$1</c:f>
              <c:strCache>
                <c:ptCount val="1"/>
                <c:pt idx="0">
                  <c:v>側臥位（左）</c:v>
                </c:pt>
              </c:strCache>
            </c:strRef>
          </c:tx>
          <c:spPr>
            <a:ln w="28575" cap="rnd">
              <a:solidFill>
                <a:schemeClr val="tx1"/>
              </a:solidFill>
              <a:prstDash val="sysDash"/>
              <a:round/>
            </a:ln>
            <a:effectLst/>
          </c:spPr>
          <c:marker>
            <c:symbol val="circle"/>
            <c:size val="10"/>
            <c:spPr>
              <a:solidFill>
                <a:schemeClr val="bg2">
                  <a:lumMod val="90000"/>
                </a:schemeClr>
              </a:solidFill>
              <a:ln w="12700">
                <a:solidFill>
                  <a:schemeClr val="tx1"/>
                </a:solidFill>
              </a:ln>
              <a:effectLst/>
            </c:spPr>
          </c:marker>
          <c:errBars>
            <c:errDir val="y"/>
            <c:errBarType val="both"/>
            <c:errValType val="cust"/>
            <c:noEndCap val="0"/>
            <c:plus>
              <c:numRef>
                <c:f>Sheet1!$AC$2:$AC$7</c:f>
                <c:numCache>
                  <c:formatCode>General</c:formatCode>
                  <c:ptCount val="6"/>
                  <c:pt idx="0">
                    <c:v>3.9359664546495629E-2</c:v>
                  </c:pt>
                  <c:pt idx="1">
                    <c:v>6.9337726386178564E-2</c:v>
                  </c:pt>
                  <c:pt idx="2">
                    <c:v>3.8017129313371076E-2</c:v>
                  </c:pt>
                  <c:pt idx="3">
                    <c:v>1.997442976307345E-2</c:v>
                  </c:pt>
                  <c:pt idx="4">
                    <c:v>4.9317344828223759E-2</c:v>
                  </c:pt>
                  <c:pt idx="5">
                    <c:v>6.6088581511424729E-2</c:v>
                  </c:pt>
                </c:numCache>
              </c:numRef>
            </c:plus>
            <c:minus>
              <c:numRef>
                <c:f>Sheet1!$AC$2:$AC$7</c:f>
                <c:numCache>
                  <c:formatCode>General</c:formatCode>
                  <c:ptCount val="6"/>
                  <c:pt idx="0">
                    <c:v>3.9359664546495629E-2</c:v>
                  </c:pt>
                  <c:pt idx="1">
                    <c:v>6.9337726386178564E-2</c:v>
                  </c:pt>
                  <c:pt idx="2">
                    <c:v>3.8017129313371076E-2</c:v>
                  </c:pt>
                  <c:pt idx="3">
                    <c:v>1.997442976307345E-2</c:v>
                  </c:pt>
                  <c:pt idx="4">
                    <c:v>4.9317344828223759E-2</c:v>
                  </c:pt>
                  <c:pt idx="5">
                    <c:v>6.6088581511424729E-2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Sheet1!$Y$2:$Y$7</c:f>
              <c:numCache>
                <c:formatCode>General</c:formatCode>
                <c:ptCount val="6"/>
                <c:pt idx="0">
                  <c:v>1.293652189140041</c:v>
                </c:pt>
                <c:pt idx="1">
                  <c:v>1.4183853468173397</c:v>
                </c:pt>
                <c:pt idx="2">
                  <c:v>1.7982592204569225</c:v>
                </c:pt>
                <c:pt idx="3">
                  <c:v>1.6676564012797135</c:v>
                </c:pt>
                <c:pt idx="4">
                  <c:v>1.394331854820184</c:v>
                </c:pt>
                <c:pt idx="5">
                  <c:v>1.3371931938618549</c:v>
                </c:pt>
              </c:numCache>
            </c:numRef>
          </c:val>
          <c:smooth val="0"/>
          <c:extLst>
            <c:ext xmlns:c16="http://schemas.microsoft.com/office/drawing/2014/chart" uri="{C3380CC4-5D6E-409C-BE32-E72D297353CC}">
              <c16:uniqueId val="{00000002-FD76-486F-A3C8-4F22F64CDCFA}"/>
            </c:ext>
          </c:extLst>
        </c:ser>
        <c:dLbls>
          <c:showLegendKey val="0"/>
          <c:showVal val="0"/>
          <c:showCatName val="0"/>
          <c:showSerName val="0"/>
          <c:showPercent val="0"/>
          <c:showBubbleSize val="0"/>
        </c:dLbls>
        <c:marker val="1"/>
        <c:smooth val="0"/>
        <c:axId val="644164824"/>
        <c:axId val="644165480"/>
      </c:lineChart>
      <c:catAx>
        <c:axId val="644164824"/>
        <c:scaling>
          <c:orientation val="minMax"/>
        </c:scaling>
        <c:delete val="0"/>
        <c:axPos val="b"/>
        <c:numFmt formatCode="General" sourceLinked="1"/>
        <c:majorTickMark val="none"/>
        <c:minorTickMark val="in"/>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644165480"/>
        <c:crosses val="autoZero"/>
        <c:auto val="1"/>
        <c:lblAlgn val="ctr"/>
        <c:lblOffset val="100"/>
        <c:noMultiLvlLbl val="0"/>
      </c:catAx>
      <c:valAx>
        <c:axId val="644165480"/>
        <c:scaling>
          <c:orientation val="minMax"/>
          <c:min val="1"/>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ja-JP" altLang="en-US" sz="2000" dirty="0"/>
                  <a:t>応答時間 </a:t>
                </a:r>
                <a:r>
                  <a:rPr lang="en-US" altLang="ja-JP" sz="2000" dirty="0"/>
                  <a:t>(</a:t>
                </a:r>
                <a:r>
                  <a:rPr lang="ja-JP" altLang="en-US" sz="2000" dirty="0"/>
                  <a:t>秒</a:t>
                </a:r>
                <a:r>
                  <a:rPr lang="en-US" altLang="ja-JP" sz="2000" dirty="0"/>
                  <a:t>)</a:t>
                </a:r>
                <a:endParaRPr lang="ja-JP" altLang="en-US" sz="20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title>
        <c:numFmt formatCode="[=1]&quot;0&quot;;[&gt;1.1]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644164824"/>
        <c:crosses val="autoZero"/>
        <c:crossBetween val="between"/>
      </c:valAx>
      <c:spPr>
        <a:noFill/>
        <a:ln>
          <a:solidFill>
            <a:schemeClr val="tx1"/>
          </a:solid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Sheet1!$W$1</c:f>
              <c:strCache>
                <c:ptCount val="1"/>
                <c:pt idx="0">
                  <c:v>座位</c:v>
                </c:pt>
              </c:strCache>
            </c:strRef>
          </c:tx>
          <c:spPr>
            <a:ln w="28575" cap="rnd">
              <a:solidFill>
                <a:schemeClr val="tx1"/>
              </a:solidFill>
              <a:round/>
            </a:ln>
            <a:effectLst/>
          </c:spPr>
          <c:marker>
            <c:symbol val="circle"/>
            <c:size val="10"/>
            <c:spPr>
              <a:solidFill>
                <a:schemeClr val="tx1"/>
              </a:solidFill>
              <a:ln w="12700">
                <a:solidFill>
                  <a:schemeClr val="tx1"/>
                </a:solidFill>
              </a:ln>
              <a:effectLst/>
            </c:spPr>
          </c:marker>
          <c:errBars>
            <c:errDir val="y"/>
            <c:errBarType val="both"/>
            <c:errValType val="cust"/>
            <c:noEndCap val="0"/>
            <c:plus>
              <c:numRef>
                <c:f>Sheet1!$AA$2:$AA$7</c:f>
                <c:numCache>
                  <c:formatCode>General</c:formatCode>
                  <c:ptCount val="6"/>
                  <c:pt idx="0">
                    <c:v>4.6659878807756822E-2</c:v>
                  </c:pt>
                  <c:pt idx="1">
                    <c:v>9.4236952231278523E-2</c:v>
                  </c:pt>
                  <c:pt idx="2">
                    <c:v>0.17921270683226215</c:v>
                  </c:pt>
                  <c:pt idx="3">
                    <c:v>8.1217334447833966E-2</c:v>
                  </c:pt>
                  <c:pt idx="4">
                    <c:v>0.16561545200693639</c:v>
                  </c:pt>
                  <c:pt idx="5">
                    <c:v>9.8760683884252631E-2</c:v>
                  </c:pt>
                </c:numCache>
              </c:numRef>
            </c:plus>
            <c:minus>
              <c:numRef>
                <c:f>Sheet1!$AA$2:$AA$7</c:f>
                <c:numCache>
                  <c:formatCode>General</c:formatCode>
                  <c:ptCount val="6"/>
                  <c:pt idx="0">
                    <c:v>4.6659878807756822E-2</c:v>
                  </c:pt>
                  <c:pt idx="1">
                    <c:v>9.4236952231278523E-2</c:v>
                  </c:pt>
                  <c:pt idx="2">
                    <c:v>0.17921270683226215</c:v>
                  </c:pt>
                  <c:pt idx="3">
                    <c:v>8.1217334447833966E-2</c:v>
                  </c:pt>
                  <c:pt idx="4">
                    <c:v>0.16561545200693639</c:v>
                  </c:pt>
                  <c:pt idx="5">
                    <c:v>9.8760683884252631E-2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Sheet1!$W$2:$W$7</c:f>
              <c:numCache>
                <c:formatCode>General</c:formatCode>
                <c:ptCount val="6"/>
                <c:pt idx="0">
                  <c:v>1.2433729677972878</c:v>
                </c:pt>
                <c:pt idx="1">
                  <c:v>1.2584768079512023</c:v>
                </c:pt>
                <c:pt idx="2">
                  <c:v>1.5170852349184882</c:v>
                </c:pt>
                <c:pt idx="3">
                  <c:v>1.7421628852434718</c:v>
                </c:pt>
                <c:pt idx="4">
                  <c:v>1.5062510933503599</c:v>
                </c:pt>
                <c:pt idx="5">
                  <c:v>1.2532977686972009</c:v>
                </c:pt>
              </c:numCache>
            </c:numRef>
          </c:val>
          <c:smooth val="0"/>
          <c:extLst>
            <c:ext xmlns:c16="http://schemas.microsoft.com/office/drawing/2014/chart" uri="{C3380CC4-5D6E-409C-BE32-E72D297353CC}">
              <c16:uniqueId val="{00000000-A57F-4CD7-AF38-030F9DE33059}"/>
            </c:ext>
          </c:extLst>
        </c:ser>
        <c:ser>
          <c:idx val="1"/>
          <c:order val="1"/>
          <c:tx>
            <c:strRef>
              <c:f>Sheet1!$X$1</c:f>
              <c:strCache>
                <c:ptCount val="1"/>
                <c:pt idx="0">
                  <c:v>側臥位（右）</c:v>
                </c:pt>
              </c:strCache>
            </c:strRef>
          </c:tx>
          <c:spPr>
            <a:ln w="28575" cap="rnd">
              <a:solidFill>
                <a:schemeClr val="tx1"/>
              </a:solidFill>
              <a:prstDash val="dash"/>
              <a:round/>
            </a:ln>
            <a:effectLst/>
          </c:spPr>
          <c:marker>
            <c:symbol val="circle"/>
            <c:size val="10"/>
            <c:spPr>
              <a:solidFill>
                <a:schemeClr val="bg1"/>
              </a:solidFill>
              <a:ln w="12700">
                <a:solidFill>
                  <a:schemeClr val="tx1"/>
                </a:solidFill>
              </a:ln>
              <a:effectLst/>
            </c:spPr>
          </c:marker>
          <c:errBars>
            <c:errDir val="y"/>
            <c:errBarType val="both"/>
            <c:errValType val="cust"/>
            <c:noEndCap val="0"/>
            <c:plus>
              <c:numRef>
                <c:f>Sheet1!$AB$2:$AB$7</c:f>
                <c:numCache>
                  <c:formatCode>General</c:formatCode>
                  <c:ptCount val="6"/>
                  <c:pt idx="0">
                    <c:v>4.7390670334951049E-2</c:v>
                  </c:pt>
                  <c:pt idx="1">
                    <c:v>6.499886469663628E-2</c:v>
                  </c:pt>
                  <c:pt idx="2">
                    <c:v>7.2628328822025717E-2</c:v>
                  </c:pt>
                  <c:pt idx="3">
                    <c:v>5.0665530276174389E-2</c:v>
                  </c:pt>
                  <c:pt idx="4">
                    <c:v>2.7916431001001194E-2</c:v>
                  </c:pt>
                  <c:pt idx="5">
                    <c:v>6.1286054555405797E-2</c:v>
                  </c:pt>
                </c:numCache>
              </c:numRef>
            </c:plus>
            <c:minus>
              <c:numRef>
                <c:f>Sheet1!$AB$2:$AB$7</c:f>
                <c:numCache>
                  <c:formatCode>General</c:formatCode>
                  <c:ptCount val="6"/>
                  <c:pt idx="0">
                    <c:v>4.7390670334951049E-2</c:v>
                  </c:pt>
                  <c:pt idx="1">
                    <c:v>6.499886469663628E-2</c:v>
                  </c:pt>
                  <c:pt idx="2">
                    <c:v>7.2628328822025717E-2</c:v>
                  </c:pt>
                  <c:pt idx="3">
                    <c:v>5.0665530276174389E-2</c:v>
                  </c:pt>
                  <c:pt idx="4">
                    <c:v>2.7916431001001194E-2</c:v>
                  </c:pt>
                  <c:pt idx="5">
                    <c:v>6.1286054555405797E-2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Sheet1!$X$2:$X$7</c:f>
              <c:numCache>
                <c:formatCode>General</c:formatCode>
                <c:ptCount val="6"/>
                <c:pt idx="0">
                  <c:v>1.2998174938819003</c:v>
                </c:pt>
                <c:pt idx="1">
                  <c:v>1.2752687778024325</c:v>
                </c:pt>
                <c:pt idx="2">
                  <c:v>1.4057604274003053</c:v>
                </c:pt>
                <c:pt idx="3">
                  <c:v>1.585791922597624</c:v>
                </c:pt>
                <c:pt idx="4">
                  <c:v>1.7756363542422249</c:v>
                </c:pt>
                <c:pt idx="5">
                  <c:v>1.4490071712609705</c:v>
                </c:pt>
              </c:numCache>
            </c:numRef>
          </c:val>
          <c:smooth val="0"/>
          <c:extLst>
            <c:ext xmlns:c16="http://schemas.microsoft.com/office/drawing/2014/chart" uri="{C3380CC4-5D6E-409C-BE32-E72D297353CC}">
              <c16:uniqueId val="{00000001-A57F-4CD7-AF38-030F9DE33059}"/>
            </c:ext>
          </c:extLst>
        </c:ser>
        <c:ser>
          <c:idx val="2"/>
          <c:order val="2"/>
          <c:tx>
            <c:strRef>
              <c:f>Sheet1!$Y$1</c:f>
              <c:strCache>
                <c:ptCount val="1"/>
                <c:pt idx="0">
                  <c:v>側臥位（左）</c:v>
                </c:pt>
              </c:strCache>
            </c:strRef>
          </c:tx>
          <c:spPr>
            <a:ln w="28575" cap="rnd">
              <a:solidFill>
                <a:schemeClr val="tx1"/>
              </a:solidFill>
              <a:prstDash val="sysDash"/>
              <a:round/>
            </a:ln>
            <a:effectLst/>
          </c:spPr>
          <c:marker>
            <c:symbol val="circle"/>
            <c:size val="10"/>
            <c:spPr>
              <a:solidFill>
                <a:schemeClr val="bg2">
                  <a:lumMod val="90000"/>
                </a:schemeClr>
              </a:solidFill>
              <a:ln w="12700">
                <a:solidFill>
                  <a:schemeClr val="tx1"/>
                </a:solidFill>
              </a:ln>
              <a:effectLst/>
            </c:spPr>
          </c:marker>
          <c:errBars>
            <c:errDir val="y"/>
            <c:errBarType val="both"/>
            <c:errValType val="cust"/>
            <c:noEndCap val="0"/>
            <c:plus>
              <c:numRef>
                <c:f>Sheet1!$AC$2:$AC$7</c:f>
                <c:numCache>
                  <c:formatCode>General</c:formatCode>
                  <c:ptCount val="6"/>
                  <c:pt idx="0">
                    <c:v>3.9359664546495629E-2</c:v>
                  </c:pt>
                  <c:pt idx="1">
                    <c:v>6.9337726386178564E-2</c:v>
                  </c:pt>
                  <c:pt idx="2">
                    <c:v>3.8017129313371076E-2</c:v>
                  </c:pt>
                  <c:pt idx="3">
                    <c:v>1.997442976307345E-2</c:v>
                  </c:pt>
                  <c:pt idx="4">
                    <c:v>4.9317344828223759E-2</c:v>
                  </c:pt>
                  <c:pt idx="5">
                    <c:v>6.6088581511424729E-2</c:v>
                  </c:pt>
                </c:numCache>
              </c:numRef>
            </c:plus>
            <c:minus>
              <c:numRef>
                <c:f>Sheet1!$AC$2:$AC$7</c:f>
                <c:numCache>
                  <c:formatCode>General</c:formatCode>
                  <c:ptCount val="6"/>
                  <c:pt idx="0">
                    <c:v>3.9359664546495629E-2</c:v>
                  </c:pt>
                  <c:pt idx="1">
                    <c:v>6.9337726386178564E-2</c:v>
                  </c:pt>
                  <c:pt idx="2">
                    <c:v>3.8017129313371076E-2</c:v>
                  </c:pt>
                  <c:pt idx="3">
                    <c:v>1.997442976307345E-2</c:v>
                  </c:pt>
                  <c:pt idx="4">
                    <c:v>4.9317344828223759E-2</c:v>
                  </c:pt>
                  <c:pt idx="5">
                    <c:v>6.6088581511424729E-2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Sheet1!$Y$2:$Y$7</c:f>
              <c:numCache>
                <c:formatCode>General</c:formatCode>
                <c:ptCount val="6"/>
                <c:pt idx="0">
                  <c:v>1.293652189140041</c:v>
                </c:pt>
                <c:pt idx="1">
                  <c:v>1.4183853468173397</c:v>
                </c:pt>
                <c:pt idx="2">
                  <c:v>1.7982592204569225</c:v>
                </c:pt>
                <c:pt idx="3">
                  <c:v>1.6676564012797135</c:v>
                </c:pt>
                <c:pt idx="4">
                  <c:v>1.394331854820184</c:v>
                </c:pt>
                <c:pt idx="5">
                  <c:v>1.3371931938618549</c:v>
                </c:pt>
              </c:numCache>
            </c:numRef>
          </c:val>
          <c:smooth val="0"/>
          <c:extLst>
            <c:ext xmlns:c16="http://schemas.microsoft.com/office/drawing/2014/chart" uri="{C3380CC4-5D6E-409C-BE32-E72D297353CC}">
              <c16:uniqueId val="{00000002-A57F-4CD7-AF38-030F9DE33059}"/>
            </c:ext>
          </c:extLst>
        </c:ser>
        <c:dLbls>
          <c:showLegendKey val="0"/>
          <c:showVal val="0"/>
          <c:showCatName val="0"/>
          <c:showSerName val="0"/>
          <c:showPercent val="0"/>
          <c:showBubbleSize val="0"/>
        </c:dLbls>
        <c:marker val="1"/>
        <c:smooth val="0"/>
        <c:axId val="644164824"/>
        <c:axId val="644165480"/>
      </c:lineChart>
      <c:catAx>
        <c:axId val="644164824"/>
        <c:scaling>
          <c:orientation val="minMax"/>
        </c:scaling>
        <c:delete val="0"/>
        <c:axPos val="b"/>
        <c:numFmt formatCode="General" sourceLinked="1"/>
        <c:majorTickMark val="none"/>
        <c:minorTickMark val="in"/>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644165480"/>
        <c:crosses val="autoZero"/>
        <c:auto val="1"/>
        <c:lblAlgn val="ctr"/>
        <c:lblOffset val="100"/>
        <c:noMultiLvlLbl val="0"/>
      </c:catAx>
      <c:valAx>
        <c:axId val="644165480"/>
        <c:scaling>
          <c:orientation val="minMax"/>
          <c:min val="1"/>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ja-JP" altLang="en-US" sz="2000" dirty="0"/>
                  <a:t>応答時間 </a:t>
                </a:r>
                <a:r>
                  <a:rPr lang="en-US" altLang="ja-JP" sz="2000" dirty="0"/>
                  <a:t>(</a:t>
                </a:r>
                <a:r>
                  <a:rPr lang="ja-JP" altLang="en-US" sz="2000" dirty="0"/>
                  <a:t>秒</a:t>
                </a:r>
                <a:r>
                  <a:rPr lang="en-US" altLang="ja-JP" sz="2000" dirty="0"/>
                  <a:t>)</a:t>
                </a:r>
                <a:endParaRPr lang="ja-JP" altLang="en-US" sz="20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title>
        <c:numFmt formatCode="[=1]&quot;0&quot;;[&gt;1.1]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644164824"/>
        <c:crosses val="autoZero"/>
        <c:crossBetween val="between"/>
      </c:valAx>
      <c:spPr>
        <a:noFill/>
        <a:ln>
          <a:solidFill>
            <a:schemeClr val="tx1"/>
          </a:solid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D8D9D-8CDF-4A54-B3E4-7F3B1F66A21C}" type="datetimeFigureOut">
              <a:rPr kumimoji="1" lang="ja-JP" altLang="en-US" smtClean="0"/>
              <a:t>2018/8/20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DAD4C-C6F9-4C31-9F9B-899ECD8CD80C}" type="slidenum">
              <a:rPr kumimoji="1" lang="ja-JP" altLang="en-US" smtClean="0"/>
              <a:t>‹#›</a:t>
            </a:fld>
            <a:endParaRPr kumimoji="1" lang="ja-JP" altLang="en-US"/>
          </a:p>
        </p:txBody>
      </p:sp>
    </p:spTree>
    <p:extLst>
      <p:ext uri="{BB962C8B-B14F-4D97-AF65-F5344CB8AC3E}">
        <p14:creationId xmlns:p14="http://schemas.microsoft.com/office/powerpoint/2010/main" val="12617187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TW" altLang="en-US" sz="1200" b="0" i="0" u="none" strike="noStrike" kern="1200" baseline="0" dirty="0">
                <a:solidFill>
                  <a:schemeClr val="tx1"/>
                </a:solidFill>
                <a:latin typeface="+mn-lt"/>
                <a:ea typeface="+mn-ea"/>
                <a:cs typeface="+mn-cs"/>
              </a:rPr>
              <a:t>前頭前野，運動</a:t>
            </a:r>
            <a:r>
              <a:rPr kumimoji="1" lang="ja-JP" altLang="en-US" sz="1200" b="0" i="0" u="none" strike="noStrike" kern="1200" baseline="0" dirty="0">
                <a:solidFill>
                  <a:schemeClr val="tx1"/>
                </a:solidFill>
                <a:latin typeface="+mn-lt"/>
                <a:ea typeface="+mn-ea"/>
                <a:cs typeface="+mn-cs"/>
              </a:rPr>
              <a:t>前野，補足運動野，楔前部，後帯状皮質</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下頭頂小葉，側</a:t>
            </a:r>
            <a:r>
              <a:rPr kumimoji="1" lang="ja-JP" altLang="en-US" sz="1200" b="0" i="0" u="none" strike="noStrike" kern="1200" baseline="0" dirty="0" err="1">
                <a:solidFill>
                  <a:schemeClr val="tx1"/>
                </a:solidFill>
                <a:latin typeface="+mn-lt"/>
                <a:ea typeface="+mn-ea"/>
                <a:cs typeface="+mn-cs"/>
              </a:rPr>
              <a:t>頭頭</a:t>
            </a:r>
            <a:r>
              <a:rPr kumimoji="1" lang="ja-JP" altLang="en-US" sz="1200" b="0" i="0" u="none" strike="noStrike" kern="1200" baseline="0" dirty="0">
                <a:solidFill>
                  <a:schemeClr val="tx1"/>
                </a:solidFill>
                <a:latin typeface="+mn-lt"/>
                <a:ea typeface="+mn-ea"/>
                <a:cs typeface="+mn-cs"/>
              </a:rPr>
              <a:t>頂接合部，</a:t>
            </a:r>
            <a:r>
              <a:rPr kumimoji="1" lang="zh-TW" altLang="en-US" sz="1200" b="0" i="0" u="none" strike="noStrike" kern="1200" baseline="0" dirty="0">
                <a:solidFill>
                  <a:schemeClr val="tx1"/>
                </a:solidFill>
                <a:latin typeface="+mn-lt"/>
                <a:ea typeface="+mn-ea"/>
                <a:cs typeface="+mn-cs"/>
              </a:rPr>
              <a:t>側頭頭頂後頭接合部</a:t>
            </a:r>
            <a:endParaRPr kumimoji="1" lang="en-US" altLang="zh-TW" sz="1200" b="0" i="0" u="none" strike="noStrike" kern="1200" baseline="0" dirty="0">
              <a:solidFill>
                <a:schemeClr val="tx1"/>
              </a:solidFill>
              <a:latin typeface="+mn-lt"/>
              <a:ea typeface="+mn-ea"/>
              <a:cs typeface="+mn-cs"/>
            </a:endParaRPr>
          </a:p>
          <a:p>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心的回転では，対象の向きや位置関係を把握する上頭頂小葉や頭頂間溝近傍が，</a:t>
            </a:r>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空間的視点取得では対象と仮想的自己の位置関係を把握するための側</a:t>
            </a:r>
            <a:r>
              <a:rPr kumimoji="1" lang="ja-JP" altLang="en-US" sz="1200" b="0" i="0" u="none" strike="noStrike" kern="1200" baseline="0" dirty="0" err="1">
                <a:solidFill>
                  <a:schemeClr val="tx1"/>
                </a:solidFill>
                <a:latin typeface="+mn-lt"/>
                <a:ea typeface="+mn-ea"/>
                <a:cs typeface="+mn-cs"/>
              </a:rPr>
              <a:t>頭頭</a:t>
            </a:r>
            <a:r>
              <a:rPr kumimoji="1" lang="ja-JP" altLang="en-US" sz="1200" b="0" i="0" u="none" strike="noStrike" kern="1200" baseline="0" dirty="0">
                <a:solidFill>
                  <a:schemeClr val="tx1"/>
                </a:solidFill>
                <a:latin typeface="+mn-lt"/>
                <a:ea typeface="+mn-ea"/>
                <a:cs typeface="+mn-cs"/>
              </a:rPr>
              <a:t>頂後頭接合部や下頭頂小葉が，</a:t>
            </a:r>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それぞれ中心的に関与する</a:t>
            </a:r>
            <a:endParaRPr kumimoji="1" lang="ja-JP" altLang="en-US" dirty="0"/>
          </a:p>
        </p:txBody>
      </p:sp>
      <p:sp>
        <p:nvSpPr>
          <p:cNvPr id="4" name="スライド番号プレースホルダー 3"/>
          <p:cNvSpPr>
            <a:spLocks noGrp="1"/>
          </p:cNvSpPr>
          <p:nvPr>
            <p:ph type="sldNum" sz="quarter" idx="10"/>
          </p:nvPr>
        </p:nvSpPr>
        <p:spPr/>
        <p:txBody>
          <a:bodyPr/>
          <a:lstStyle/>
          <a:p>
            <a:fld id="{2E5DAD4C-C6F9-4C31-9F9B-899ECD8CD80C}" type="slidenum">
              <a:rPr kumimoji="1" lang="ja-JP" altLang="en-US" smtClean="0"/>
              <a:t>3</a:t>
            </a:fld>
            <a:endParaRPr kumimoji="1" lang="ja-JP" altLang="en-US"/>
          </a:p>
        </p:txBody>
      </p:sp>
    </p:spTree>
    <p:extLst>
      <p:ext uri="{BB962C8B-B14F-4D97-AF65-F5344CB8AC3E}">
        <p14:creationId xmlns:p14="http://schemas.microsoft.com/office/powerpoint/2010/main" val="56181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419998E-0EFC-4CE1-9332-F6A5568CB6CD}" type="slidenum">
              <a:rPr kumimoji="1" lang="ja-JP" altLang="en-US" smtClean="0"/>
              <a:t>10</a:t>
            </a:fld>
            <a:endParaRPr kumimoji="1" lang="ja-JP" altLang="en-US"/>
          </a:p>
        </p:txBody>
      </p:sp>
    </p:spTree>
    <p:extLst>
      <p:ext uri="{BB962C8B-B14F-4D97-AF65-F5344CB8AC3E}">
        <p14:creationId xmlns:p14="http://schemas.microsoft.com/office/powerpoint/2010/main" val="1732120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419998E-0EFC-4CE1-9332-F6A5568CB6CD}" type="slidenum">
              <a:rPr kumimoji="1" lang="ja-JP" altLang="en-US" smtClean="0"/>
              <a:t>13</a:t>
            </a:fld>
            <a:endParaRPr kumimoji="1" lang="ja-JP" altLang="en-US"/>
          </a:p>
        </p:txBody>
      </p:sp>
    </p:spTree>
    <p:extLst>
      <p:ext uri="{BB962C8B-B14F-4D97-AF65-F5344CB8AC3E}">
        <p14:creationId xmlns:p14="http://schemas.microsoft.com/office/powerpoint/2010/main" val="308842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520F3-612C-42D3-9D24-BAE532191D1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3762236-C54A-4277-ABD6-800C8CD76E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8444862-D7A6-4D9E-BF9D-437E0E0F0EC5}"/>
              </a:ext>
            </a:extLst>
          </p:cNvPr>
          <p:cNvSpPr>
            <a:spLocks noGrp="1"/>
          </p:cNvSpPr>
          <p:nvPr>
            <p:ph type="dt" sz="half" idx="10"/>
          </p:nvPr>
        </p:nvSpPr>
        <p:spPr/>
        <p:txBody>
          <a:bodyPr/>
          <a:lstStyle/>
          <a:p>
            <a:fld id="{1304A1D0-8D5C-4E14-8397-BED519E7C790}" type="datetimeFigureOut">
              <a:rPr kumimoji="1" lang="ja-JP" altLang="en-US" smtClean="0"/>
              <a:t>2018/8/20</a:t>
            </a:fld>
            <a:endParaRPr kumimoji="1" lang="ja-JP" altLang="en-US"/>
          </a:p>
        </p:txBody>
      </p:sp>
      <p:sp>
        <p:nvSpPr>
          <p:cNvPr id="5" name="フッター プレースホルダー 4">
            <a:extLst>
              <a:ext uri="{FF2B5EF4-FFF2-40B4-BE49-F238E27FC236}">
                <a16:creationId xmlns:a16="http://schemas.microsoft.com/office/drawing/2014/main" id="{2E6F222E-3C90-425F-A3C7-81B7A74D2D1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16A4B3-BE0B-4F56-9770-5C68F816A405}"/>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182715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D1F8A7-6705-4FB4-945C-0D03CD5C333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BBDB51C-9F07-428D-A04F-B2AD155D08E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E48B0B-8562-49B3-AA6A-14BC22CD0923}"/>
              </a:ext>
            </a:extLst>
          </p:cNvPr>
          <p:cNvSpPr>
            <a:spLocks noGrp="1"/>
          </p:cNvSpPr>
          <p:nvPr>
            <p:ph type="dt" sz="half" idx="10"/>
          </p:nvPr>
        </p:nvSpPr>
        <p:spPr/>
        <p:txBody>
          <a:bodyPr/>
          <a:lstStyle/>
          <a:p>
            <a:fld id="{1304A1D0-8D5C-4E14-8397-BED519E7C790}" type="datetimeFigureOut">
              <a:rPr kumimoji="1" lang="ja-JP" altLang="en-US" smtClean="0"/>
              <a:t>2018/8/20</a:t>
            </a:fld>
            <a:endParaRPr kumimoji="1" lang="ja-JP" altLang="en-US"/>
          </a:p>
        </p:txBody>
      </p:sp>
      <p:sp>
        <p:nvSpPr>
          <p:cNvPr id="5" name="フッター プレースホルダー 4">
            <a:extLst>
              <a:ext uri="{FF2B5EF4-FFF2-40B4-BE49-F238E27FC236}">
                <a16:creationId xmlns:a16="http://schemas.microsoft.com/office/drawing/2014/main" id="{7575851A-4EAA-4010-B248-7ECAF8B73E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0287C2-CF96-4C3E-91EC-BDA4946398CB}"/>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1644855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DCB1440-1BA0-492D-AC3D-527213E2F8A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D938ACE-16BE-42B3-AA4D-AEC860E6D4B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19797F2-FD1B-4120-8890-1497CC42A565}"/>
              </a:ext>
            </a:extLst>
          </p:cNvPr>
          <p:cNvSpPr>
            <a:spLocks noGrp="1"/>
          </p:cNvSpPr>
          <p:nvPr>
            <p:ph type="dt" sz="half" idx="10"/>
          </p:nvPr>
        </p:nvSpPr>
        <p:spPr/>
        <p:txBody>
          <a:bodyPr/>
          <a:lstStyle/>
          <a:p>
            <a:fld id="{1304A1D0-8D5C-4E14-8397-BED519E7C790}" type="datetimeFigureOut">
              <a:rPr kumimoji="1" lang="ja-JP" altLang="en-US" smtClean="0"/>
              <a:t>2018/8/20</a:t>
            </a:fld>
            <a:endParaRPr kumimoji="1" lang="ja-JP" altLang="en-US"/>
          </a:p>
        </p:txBody>
      </p:sp>
      <p:sp>
        <p:nvSpPr>
          <p:cNvPr id="5" name="フッター プレースホルダー 4">
            <a:extLst>
              <a:ext uri="{FF2B5EF4-FFF2-40B4-BE49-F238E27FC236}">
                <a16:creationId xmlns:a16="http://schemas.microsoft.com/office/drawing/2014/main" id="{469E939A-14AD-4CF8-8697-A63972413B8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B19CC-54AC-4E94-A64D-3CA3B1E7EA78}"/>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2686081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C83761-FCE0-4974-9C2E-8DA1BDF0688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A11B529-26AE-4703-AD71-59E02120A95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BCA4E3-F17D-48E0-B407-D9D435B7A80A}"/>
              </a:ext>
            </a:extLst>
          </p:cNvPr>
          <p:cNvSpPr>
            <a:spLocks noGrp="1"/>
          </p:cNvSpPr>
          <p:nvPr>
            <p:ph type="dt" sz="half" idx="10"/>
          </p:nvPr>
        </p:nvSpPr>
        <p:spPr/>
        <p:txBody>
          <a:bodyPr/>
          <a:lstStyle/>
          <a:p>
            <a:fld id="{1304A1D0-8D5C-4E14-8397-BED519E7C790}" type="datetimeFigureOut">
              <a:rPr kumimoji="1" lang="ja-JP" altLang="en-US" smtClean="0"/>
              <a:t>2018/8/20</a:t>
            </a:fld>
            <a:endParaRPr kumimoji="1" lang="ja-JP" altLang="en-US"/>
          </a:p>
        </p:txBody>
      </p:sp>
      <p:sp>
        <p:nvSpPr>
          <p:cNvPr id="5" name="フッター プレースホルダー 4">
            <a:extLst>
              <a:ext uri="{FF2B5EF4-FFF2-40B4-BE49-F238E27FC236}">
                <a16:creationId xmlns:a16="http://schemas.microsoft.com/office/drawing/2014/main" id="{4CB6A042-FC35-4514-857E-96A9046C64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DFADD1-4714-441A-BF76-3E13E6C60B67}"/>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3448387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460D45-9F7C-4961-AA75-8BE09617DBA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6369027-31D3-488C-9E77-F1E0D369D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4A21BA8-0B4D-440A-961E-F20D154A4B43}"/>
              </a:ext>
            </a:extLst>
          </p:cNvPr>
          <p:cNvSpPr>
            <a:spLocks noGrp="1"/>
          </p:cNvSpPr>
          <p:nvPr>
            <p:ph type="dt" sz="half" idx="10"/>
          </p:nvPr>
        </p:nvSpPr>
        <p:spPr/>
        <p:txBody>
          <a:bodyPr/>
          <a:lstStyle/>
          <a:p>
            <a:fld id="{1304A1D0-8D5C-4E14-8397-BED519E7C790}" type="datetimeFigureOut">
              <a:rPr kumimoji="1" lang="ja-JP" altLang="en-US" smtClean="0"/>
              <a:t>2018/8/20</a:t>
            </a:fld>
            <a:endParaRPr kumimoji="1" lang="ja-JP" altLang="en-US"/>
          </a:p>
        </p:txBody>
      </p:sp>
      <p:sp>
        <p:nvSpPr>
          <p:cNvPr id="5" name="フッター プレースホルダー 4">
            <a:extLst>
              <a:ext uri="{FF2B5EF4-FFF2-40B4-BE49-F238E27FC236}">
                <a16:creationId xmlns:a16="http://schemas.microsoft.com/office/drawing/2014/main" id="{D90E6CC0-21AC-413C-AECC-A6D6F7F34B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66BDD35-C7E6-4D64-93E2-342C9DBD8967}"/>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3970298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AA0BF4-CF75-422C-963F-C24A6E51B98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3E855C-BDB9-44BF-A497-61CE9C2B5BC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092699-D847-4289-877A-A3ABB94ECE5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4C8424F-5537-446C-B951-E8CA2615F803}"/>
              </a:ext>
            </a:extLst>
          </p:cNvPr>
          <p:cNvSpPr>
            <a:spLocks noGrp="1"/>
          </p:cNvSpPr>
          <p:nvPr>
            <p:ph type="dt" sz="half" idx="10"/>
          </p:nvPr>
        </p:nvSpPr>
        <p:spPr/>
        <p:txBody>
          <a:bodyPr/>
          <a:lstStyle/>
          <a:p>
            <a:fld id="{1304A1D0-8D5C-4E14-8397-BED519E7C790}" type="datetimeFigureOut">
              <a:rPr kumimoji="1" lang="ja-JP" altLang="en-US" smtClean="0"/>
              <a:t>2018/8/20</a:t>
            </a:fld>
            <a:endParaRPr kumimoji="1" lang="ja-JP" altLang="en-US"/>
          </a:p>
        </p:txBody>
      </p:sp>
      <p:sp>
        <p:nvSpPr>
          <p:cNvPr id="6" name="フッター プレースホルダー 5">
            <a:extLst>
              <a:ext uri="{FF2B5EF4-FFF2-40B4-BE49-F238E27FC236}">
                <a16:creationId xmlns:a16="http://schemas.microsoft.com/office/drawing/2014/main" id="{8E6E1801-8AF2-4897-ADA9-91B08962439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BFD9D95-7959-4BD0-ACDE-B7B3188C21B9}"/>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492102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15A43-491F-4605-A27D-EDCAFA6F690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4F06AB6-5DD6-457C-B290-3C5694CD5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B4D3C24-1AD1-47A1-AE8B-FA16212942D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DA02996-BD5B-4B75-B6D1-7C7A2DF69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7AF1C56-7463-4AEA-8644-12F0745B742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69EE6C8-E10A-427E-B231-38E22B3DE270}"/>
              </a:ext>
            </a:extLst>
          </p:cNvPr>
          <p:cNvSpPr>
            <a:spLocks noGrp="1"/>
          </p:cNvSpPr>
          <p:nvPr>
            <p:ph type="dt" sz="half" idx="10"/>
          </p:nvPr>
        </p:nvSpPr>
        <p:spPr/>
        <p:txBody>
          <a:bodyPr/>
          <a:lstStyle/>
          <a:p>
            <a:fld id="{1304A1D0-8D5C-4E14-8397-BED519E7C790}" type="datetimeFigureOut">
              <a:rPr kumimoji="1" lang="ja-JP" altLang="en-US" smtClean="0"/>
              <a:t>2018/8/20</a:t>
            </a:fld>
            <a:endParaRPr kumimoji="1" lang="ja-JP" altLang="en-US"/>
          </a:p>
        </p:txBody>
      </p:sp>
      <p:sp>
        <p:nvSpPr>
          <p:cNvPr id="8" name="フッター プレースホルダー 7">
            <a:extLst>
              <a:ext uri="{FF2B5EF4-FFF2-40B4-BE49-F238E27FC236}">
                <a16:creationId xmlns:a16="http://schemas.microsoft.com/office/drawing/2014/main" id="{4CFE7A30-DD6E-44C5-AF2D-0BB9CD14E6F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158635E-ECB4-4B41-B264-BDB8A46B4D3F}"/>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788957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4A6CC-9FE3-4CAE-A4ED-27F5D9BCC84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E3AA7CB-5C95-4A50-95D8-17DBB54B06C8}"/>
              </a:ext>
            </a:extLst>
          </p:cNvPr>
          <p:cNvSpPr>
            <a:spLocks noGrp="1"/>
          </p:cNvSpPr>
          <p:nvPr>
            <p:ph type="dt" sz="half" idx="10"/>
          </p:nvPr>
        </p:nvSpPr>
        <p:spPr/>
        <p:txBody>
          <a:bodyPr/>
          <a:lstStyle/>
          <a:p>
            <a:fld id="{1304A1D0-8D5C-4E14-8397-BED519E7C790}" type="datetimeFigureOut">
              <a:rPr kumimoji="1" lang="ja-JP" altLang="en-US" smtClean="0"/>
              <a:t>2018/8/20</a:t>
            </a:fld>
            <a:endParaRPr kumimoji="1" lang="ja-JP" altLang="en-US"/>
          </a:p>
        </p:txBody>
      </p:sp>
      <p:sp>
        <p:nvSpPr>
          <p:cNvPr id="4" name="フッター プレースホルダー 3">
            <a:extLst>
              <a:ext uri="{FF2B5EF4-FFF2-40B4-BE49-F238E27FC236}">
                <a16:creationId xmlns:a16="http://schemas.microsoft.com/office/drawing/2014/main" id="{B445C588-7A3D-4587-A5D2-D7C4E2AC763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EB525B8-918B-456D-BAF0-DD3BD1EEE19E}"/>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143259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190946E-2F91-4A36-866D-D61D40870F11}"/>
              </a:ext>
            </a:extLst>
          </p:cNvPr>
          <p:cNvSpPr>
            <a:spLocks noGrp="1"/>
          </p:cNvSpPr>
          <p:nvPr>
            <p:ph type="dt" sz="half" idx="10"/>
          </p:nvPr>
        </p:nvSpPr>
        <p:spPr/>
        <p:txBody>
          <a:bodyPr/>
          <a:lstStyle/>
          <a:p>
            <a:fld id="{1304A1D0-8D5C-4E14-8397-BED519E7C790}" type="datetimeFigureOut">
              <a:rPr kumimoji="1" lang="ja-JP" altLang="en-US" smtClean="0"/>
              <a:t>2018/8/20</a:t>
            </a:fld>
            <a:endParaRPr kumimoji="1" lang="ja-JP" altLang="en-US"/>
          </a:p>
        </p:txBody>
      </p:sp>
      <p:sp>
        <p:nvSpPr>
          <p:cNvPr id="3" name="フッター プレースホルダー 2">
            <a:extLst>
              <a:ext uri="{FF2B5EF4-FFF2-40B4-BE49-F238E27FC236}">
                <a16:creationId xmlns:a16="http://schemas.microsoft.com/office/drawing/2014/main" id="{C3678939-CC99-4554-93FC-C7D7EA5B25F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D18DD4E-9F6E-44D4-A203-9879DEBBD913}"/>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258624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B6219-A9C1-4B83-A82E-9DBA004146A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B85BB78-2670-46E3-A007-EF3CB8E41E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FBE918-402A-4D23-9690-4FE897A18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7A505D-688F-42E5-9FCD-4B92F6477D84}"/>
              </a:ext>
            </a:extLst>
          </p:cNvPr>
          <p:cNvSpPr>
            <a:spLocks noGrp="1"/>
          </p:cNvSpPr>
          <p:nvPr>
            <p:ph type="dt" sz="half" idx="10"/>
          </p:nvPr>
        </p:nvSpPr>
        <p:spPr/>
        <p:txBody>
          <a:bodyPr/>
          <a:lstStyle/>
          <a:p>
            <a:fld id="{1304A1D0-8D5C-4E14-8397-BED519E7C790}" type="datetimeFigureOut">
              <a:rPr kumimoji="1" lang="ja-JP" altLang="en-US" smtClean="0"/>
              <a:t>2018/8/20</a:t>
            </a:fld>
            <a:endParaRPr kumimoji="1" lang="ja-JP" altLang="en-US"/>
          </a:p>
        </p:txBody>
      </p:sp>
      <p:sp>
        <p:nvSpPr>
          <p:cNvPr id="6" name="フッター プレースホルダー 5">
            <a:extLst>
              <a:ext uri="{FF2B5EF4-FFF2-40B4-BE49-F238E27FC236}">
                <a16:creationId xmlns:a16="http://schemas.microsoft.com/office/drawing/2014/main" id="{B54702BC-1110-4E19-97AD-5367988297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A4F1DE-B70A-4496-9129-AA0D9EB09616}"/>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1120235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51B05-9FDB-46FB-999A-41F21EC69E1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385516B-C52D-4475-8856-518FAE45E3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158E412-A489-4CB3-9B97-3B8B20C5B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01A2933-CE6A-4E7A-84C2-1F60CB2202D6}"/>
              </a:ext>
            </a:extLst>
          </p:cNvPr>
          <p:cNvSpPr>
            <a:spLocks noGrp="1"/>
          </p:cNvSpPr>
          <p:nvPr>
            <p:ph type="dt" sz="half" idx="10"/>
          </p:nvPr>
        </p:nvSpPr>
        <p:spPr/>
        <p:txBody>
          <a:bodyPr/>
          <a:lstStyle/>
          <a:p>
            <a:fld id="{1304A1D0-8D5C-4E14-8397-BED519E7C790}" type="datetimeFigureOut">
              <a:rPr kumimoji="1" lang="ja-JP" altLang="en-US" smtClean="0"/>
              <a:t>2018/8/20</a:t>
            </a:fld>
            <a:endParaRPr kumimoji="1" lang="ja-JP" altLang="en-US"/>
          </a:p>
        </p:txBody>
      </p:sp>
      <p:sp>
        <p:nvSpPr>
          <p:cNvPr id="6" name="フッター プレースホルダー 5">
            <a:extLst>
              <a:ext uri="{FF2B5EF4-FFF2-40B4-BE49-F238E27FC236}">
                <a16:creationId xmlns:a16="http://schemas.microsoft.com/office/drawing/2014/main" id="{9A50B50D-18A7-43C0-8F60-A814635D49A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4DBD5C-88E1-4797-9EDC-515B5204D15C}"/>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73537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7B423F5-A1B6-42D7-8FA3-812EBF165C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CCEFFB-EAE4-4008-87C2-EA557D0AE4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A80D0E-3092-4378-B1C2-0D2AAA24CB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04A1D0-8D5C-4E14-8397-BED519E7C790}" type="datetimeFigureOut">
              <a:rPr kumimoji="1" lang="ja-JP" altLang="en-US" smtClean="0"/>
              <a:t>2018/8/20</a:t>
            </a:fld>
            <a:endParaRPr kumimoji="1" lang="ja-JP" altLang="en-US"/>
          </a:p>
        </p:txBody>
      </p:sp>
      <p:sp>
        <p:nvSpPr>
          <p:cNvPr id="5" name="フッター プレースホルダー 4">
            <a:extLst>
              <a:ext uri="{FF2B5EF4-FFF2-40B4-BE49-F238E27FC236}">
                <a16:creationId xmlns:a16="http://schemas.microsoft.com/office/drawing/2014/main" id="{5E0B7E87-5C94-4334-B462-A6841EC8E7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5A4906D-D98A-4802-8AB0-AE0070D32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3921913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FD62D3-4D6B-44B3-A988-1B4AC7E49B4A}"/>
              </a:ext>
            </a:extLst>
          </p:cNvPr>
          <p:cNvSpPr>
            <a:spLocks noGrp="1"/>
          </p:cNvSpPr>
          <p:nvPr>
            <p:ph type="ctrTitle"/>
          </p:nvPr>
        </p:nvSpPr>
        <p:spPr/>
        <p:txBody>
          <a:bodyPr>
            <a:normAutofit/>
          </a:bodyPr>
          <a:lstStyle/>
          <a:p>
            <a:r>
              <a:rPr lang="ja-JP" altLang="en-US" sz="4400" dirty="0"/>
              <a:t>観察者の姿勢による視点取得時の</a:t>
            </a:r>
            <a:br>
              <a:rPr lang="en-US" altLang="ja-JP" sz="4400" dirty="0"/>
            </a:br>
            <a:r>
              <a:rPr lang="ja-JP" altLang="en-US" sz="4400" dirty="0"/>
              <a:t>仮想的身体移動方向の制限</a:t>
            </a:r>
            <a:endParaRPr kumimoji="1" lang="ja-JP" altLang="en-US" sz="4400" dirty="0"/>
          </a:p>
        </p:txBody>
      </p:sp>
      <p:sp>
        <p:nvSpPr>
          <p:cNvPr id="3" name="字幕 2">
            <a:extLst>
              <a:ext uri="{FF2B5EF4-FFF2-40B4-BE49-F238E27FC236}">
                <a16:creationId xmlns:a16="http://schemas.microsoft.com/office/drawing/2014/main" id="{4293C33C-1446-481B-85C9-4C30746D2F62}"/>
              </a:ext>
            </a:extLst>
          </p:cNvPr>
          <p:cNvSpPr>
            <a:spLocks noGrp="1"/>
          </p:cNvSpPr>
          <p:nvPr>
            <p:ph type="subTitle" idx="1"/>
          </p:nvPr>
        </p:nvSpPr>
        <p:spPr>
          <a:xfrm>
            <a:off x="1524000" y="4305422"/>
            <a:ext cx="9144000" cy="1655762"/>
          </a:xfrm>
        </p:spPr>
        <p:txBody>
          <a:bodyPr>
            <a:normAutofit lnSpcReduction="10000"/>
          </a:bodyPr>
          <a:lstStyle/>
          <a:p>
            <a:pPr algn="r"/>
            <a:r>
              <a:rPr kumimoji="1" lang="ja-JP" altLang="en-US" dirty="0"/>
              <a:t>追手門学院大学</a:t>
            </a:r>
            <a:endParaRPr kumimoji="1" lang="en-US" altLang="ja-JP" dirty="0"/>
          </a:p>
          <a:p>
            <a:pPr algn="r"/>
            <a:r>
              <a:rPr lang="ja-JP" altLang="en-US" dirty="0"/>
              <a:t>前川 亮</a:t>
            </a:r>
            <a:endParaRPr lang="en-US" altLang="ja-JP" dirty="0"/>
          </a:p>
          <a:p>
            <a:pPr algn="r"/>
            <a:r>
              <a:rPr kumimoji="1" lang="ja-JP" altLang="en-US" dirty="0"/>
              <a:t>岡 純輝</a:t>
            </a:r>
            <a:endParaRPr kumimoji="1" lang="en-US" altLang="ja-JP" dirty="0"/>
          </a:p>
          <a:p>
            <a:pPr algn="r"/>
            <a:r>
              <a:rPr lang="ja-JP" altLang="en-US" dirty="0"/>
              <a:t>乾 敏郎</a:t>
            </a:r>
            <a:endParaRPr kumimoji="1" lang="ja-JP" altLang="en-US" dirty="0"/>
          </a:p>
        </p:txBody>
      </p:sp>
      <p:sp>
        <p:nvSpPr>
          <p:cNvPr id="5" name="テキスト ボックス 4">
            <a:extLst>
              <a:ext uri="{FF2B5EF4-FFF2-40B4-BE49-F238E27FC236}">
                <a16:creationId xmlns:a16="http://schemas.microsoft.com/office/drawing/2014/main" id="{0C72785F-FC0E-48B5-805D-A324D8A44059}"/>
              </a:ext>
            </a:extLst>
          </p:cNvPr>
          <p:cNvSpPr txBox="1"/>
          <p:nvPr/>
        </p:nvSpPr>
        <p:spPr>
          <a:xfrm>
            <a:off x="7182829" y="494489"/>
            <a:ext cx="4427279" cy="830997"/>
          </a:xfrm>
          <a:prstGeom prst="rect">
            <a:avLst/>
          </a:prstGeom>
          <a:noFill/>
        </p:spPr>
        <p:txBody>
          <a:bodyPr wrap="square" rtlCol="0">
            <a:spAutoFit/>
          </a:bodyPr>
          <a:lstStyle/>
          <a:p>
            <a:pPr algn="r"/>
            <a:r>
              <a:rPr kumimoji="1" lang="ja-JP" altLang="en-US" sz="2400" dirty="0"/>
              <a:t>日本認知心理学会第</a:t>
            </a:r>
            <a:r>
              <a:rPr kumimoji="1" lang="en-US" altLang="ja-JP" sz="2400" dirty="0"/>
              <a:t>16</a:t>
            </a:r>
            <a:r>
              <a:rPr kumimoji="1" lang="ja-JP" altLang="en-US" sz="2400" dirty="0"/>
              <a:t>回大会</a:t>
            </a:r>
            <a:endParaRPr kumimoji="1" lang="en-US" altLang="ja-JP" sz="2400" dirty="0"/>
          </a:p>
          <a:p>
            <a:pPr algn="r"/>
            <a:r>
              <a:rPr lang="en-US" altLang="ja-JP" sz="2400" dirty="0"/>
              <a:t>pO3-003</a:t>
            </a:r>
            <a:endParaRPr kumimoji="1" lang="ja-JP" altLang="en-US" sz="2400" dirty="0"/>
          </a:p>
        </p:txBody>
      </p:sp>
    </p:spTree>
    <p:extLst>
      <p:ext uri="{BB962C8B-B14F-4D97-AF65-F5344CB8AC3E}">
        <p14:creationId xmlns:p14="http://schemas.microsoft.com/office/powerpoint/2010/main" val="44274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DC4A5BA-5070-4270-B899-4E72E191227D}"/>
              </a:ext>
            </a:extLst>
          </p:cNvPr>
          <p:cNvPicPr>
            <a:picLocks noChangeAspect="1"/>
          </p:cNvPicPr>
          <p:nvPr/>
        </p:nvPicPr>
        <p:blipFill>
          <a:blip r:embed="rId3"/>
          <a:stretch>
            <a:fillRect/>
          </a:stretch>
        </p:blipFill>
        <p:spPr>
          <a:xfrm>
            <a:off x="3110042" y="5641143"/>
            <a:ext cx="345714" cy="814286"/>
          </a:xfrm>
          <a:prstGeom prst="rect">
            <a:avLst/>
          </a:prstGeom>
        </p:spPr>
      </p:pic>
      <p:pic>
        <p:nvPicPr>
          <p:cNvPr id="7" name="図 6">
            <a:extLst>
              <a:ext uri="{FF2B5EF4-FFF2-40B4-BE49-F238E27FC236}">
                <a16:creationId xmlns:a16="http://schemas.microsoft.com/office/drawing/2014/main" id="{1FD48843-DE2D-47BC-B3F2-847C3E9A3968}"/>
              </a:ext>
            </a:extLst>
          </p:cNvPr>
          <p:cNvPicPr>
            <a:picLocks noChangeAspect="1"/>
          </p:cNvPicPr>
          <p:nvPr/>
        </p:nvPicPr>
        <p:blipFill>
          <a:blip r:embed="rId4"/>
          <a:stretch>
            <a:fillRect/>
          </a:stretch>
        </p:blipFill>
        <p:spPr>
          <a:xfrm>
            <a:off x="3862992" y="5722571"/>
            <a:ext cx="757143" cy="720000"/>
          </a:xfrm>
          <a:prstGeom prst="rect">
            <a:avLst/>
          </a:prstGeom>
        </p:spPr>
      </p:pic>
      <p:pic>
        <p:nvPicPr>
          <p:cNvPr id="8" name="図 7">
            <a:extLst>
              <a:ext uri="{FF2B5EF4-FFF2-40B4-BE49-F238E27FC236}">
                <a16:creationId xmlns:a16="http://schemas.microsoft.com/office/drawing/2014/main" id="{779708BA-F8C4-42DF-BD36-787D235813EC}"/>
              </a:ext>
            </a:extLst>
          </p:cNvPr>
          <p:cNvPicPr>
            <a:picLocks noChangeAspect="1"/>
          </p:cNvPicPr>
          <p:nvPr/>
        </p:nvPicPr>
        <p:blipFill>
          <a:blip r:embed="rId5"/>
          <a:stretch>
            <a:fillRect/>
          </a:stretch>
        </p:blipFill>
        <p:spPr>
          <a:xfrm>
            <a:off x="4833413" y="5711143"/>
            <a:ext cx="745714" cy="837143"/>
          </a:xfrm>
          <a:prstGeom prst="rect">
            <a:avLst/>
          </a:prstGeom>
        </p:spPr>
      </p:pic>
      <p:pic>
        <p:nvPicPr>
          <p:cNvPr id="9" name="図 8">
            <a:extLst>
              <a:ext uri="{FF2B5EF4-FFF2-40B4-BE49-F238E27FC236}">
                <a16:creationId xmlns:a16="http://schemas.microsoft.com/office/drawing/2014/main" id="{B5CD2B2F-5ADE-4470-A414-FA844781E578}"/>
              </a:ext>
            </a:extLst>
          </p:cNvPr>
          <p:cNvPicPr>
            <a:picLocks noChangeAspect="1"/>
          </p:cNvPicPr>
          <p:nvPr/>
        </p:nvPicPr>
        <p:blipFill>
          <a:blip r:embed="rId6"/>
          <a:stretch>
            <a:fillRect/>
          </a:stretch>
        </p:blipFill>
        <p:spPr>
          <a:xfrm>
            <a:off x="6004834" y="5596857"/>
            <a:ext cx="314286" cy="951429"/>
          </a:xfrm>
          <a:prstGeom prst="rect">
            <a:avLst/>
          </a:prstGeom>
        </p:spPr>
      </p:pic>
      <p:pic>
        <p:nvPicPr>
          <p:cNvPr id="10" name="図 9">
            <a:extLst>
              <a:ext uri="{FF2B5EF4-FFF2-40B4-BE49-F238E27FC236}">
                <a16:creationId xmlns:a16="http://schemas.microsoft.com/office/drawing/2014/main" id="{AF20E06E-FBAA-4996-BF17-0157374F1C48}"/>
              </a:ext>
            </a:extLst>
          </p:cNvPr>
          <p:cNvPicPr>
            <a:picLocks noChangeAspect="1"/>
          </p:cNvPicPr>
          <p:nvPr/>
        </p:nvPicPr>
        <p:blipFill>
          <a:blip r:embed="rId7"/>
          <a:stretch>
            <a:fillRect/>
          </a:stretch>
        </p:blipFill>
        <p:spPr>
          <a:xfrm>
            <a:off x="6707887" y="5641143"/>
            <a:ext cx="814286" cy="862857"/>
          </a:xfrm>
          <a:prstGeom prst="rect">
            <a:avLst/>
          </a:prstGeom>
        </p:spPr>
      </p:pic>
      <p:pic>
        <p:nvPicPr>
          <p:cNvPr id="11" name="図 10">
            <a:extLst>
              <a:ext uri="{FF2B5EF4-FFF2-40B4-BE49-F238E27FC236}">
                <a16:creationId xmlns:a16="http://schemas.microsoft.com/office/drawing/2014/main" id="{988ACE92-C3E7-4188-A487-0D7AC9761808}"/>
              </a:ext>
            </a:extLst>
          </p:cNvPr>
          <p:cNvPicPr>
            <a:picLocks noChangeAspect="1"/>
          </p:cNvPicPr>
          <p:nvPr/>
        </p:nvPicPr>
        <p:blipFill>
          <a:blip r:embed="rId8"/>
          <a:stretch>
            <a:fillRect/>
          </a:stretch>
        </p:blipFill>
        <p:spPr>
          <a:xfrm>
            <a:off x="7689266" y="5718950"/>
            <a:ext cx="771429" cy="725714"/>
          </a:xfrm>
          <a:prstGeom prst="rect">
            <a:avLst/>
          </a:prstGeom>
        </p:spPr>
      </p:pic>
      <p:sp>
        <p:nvSpPr>
          <p:cNvPr id="2" name="タイトル 1">
            <a:extLst>
              <a:ext uri="{FF2B5EF4-FFF2-40B4-BE49-F238E27FC236}">
                <a16:creationId xmlns:a16="http://schemas.microsoft.com/office/drawing/2014/main" id="{A9DC287F-E486-47E9-BB8F-D2F87CAD0C80}"/>
              </a:ext>
            </a:extLst>
          </p:cNvPr>
          <p:cNvSpPr>
            <a:spLocks noGrp="1"/>
          </p:cNvSpPr>
          <p:nvPr>
            <p:ph type="title"/>
          </p:nvPr>
        </p:nvSpPr>
        <p:spPr/>
        <p:txBody>
          <a:bodyPr/>
          <a:lstStyle/>
          <a:p>
            <a:r>
              <a:rPr kumimoji="1" lang="ja-JP" altLang="en-US" dirty="0"/>
              <a:t>結果</a:t>
            </a:r>
          </a:p>
        </p:txBody>
      </p:sp>
      <p:graphicFrame>
        <p:nvGraphicFramePr>
          <p:cNvPr id="3" name="グラフ 2">
            <a:extLst>
              <a:ext uri="{FF2B5EF4-FFF2-40B4-BE49-F238E27FC236}">
                <a16:creationId xmlns:a16="http://schemas.microsoft.com/office/drawing/2014/main" id="{DD9708FE-3DC2-4A1E-B643-DBAA02E08E51}"/>
              </a:ext>
            </a:extLst>
          </p:cNvPr>
          <p:cNvGraphicFramePr>
            <a:graphicFrameLocks/>
          </p:cNvGraphicFramePr>
          <p:nvPr>
            <p:extLst/>
          </p:nvPr>
        </p:nvGraphicFramePr>
        <p:xfrm>
          <a:off x="1722581" y="1459345"/>
          <a:ext cx="8746837" cy="4303856"/>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78860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A2A30-9729-40C0-A187-5C677A04BC47}"/>
              </a:ext>
            </a:extLst>
          </p:cNvPr>
          <p:cNvSpPr>
            <a:spLocks noGrp="1"/>
          </p:cNvSpPr>
          <p:nvPr>
            <p:ph type="title"/>
          </p:nvPr>
        </p:nvSpPr>
        <p:spPr/>
        <p:txBody>
          <a:bodyPr/>
          <a:lstStyle/>
          <a:p>
            <a:r>
              <a:rPr lang="ja-JP" altLang="en-US" dirty="0"/>
              <a:t>考察①：姿勢間の差</a:t>
            </a:r>
            <a:endParaRPr kumimoji="1" lang="ja-JP" altLang="en-US" dirty="0"/>
          </a:p>
        </p:txBody>
      </p:sp>
      <p:sp>
        <p:nvSpPr>
          <p:cNvPr id="3" name="コンテンツ プレースホルダー 2">
            <a:extLst>
              <a:ext uri="{FF2B5EF4-FFF2-40B4-BE49-F238E27FC236}">
                <a16:creationId xmlns:a16="http://schemas.microsoft.com/office/drawing/2014/main" id="{E86B4107-8A6A-4B69-B94C-C8A95C748BDA}"/>
              </a:ext>
            </a:extLst>
          </p:cNvPr>
          <p:cNvSpPr>
            <a:spLocks noGrp="1"/>
          </p:cNvSpPr>
          <p:nvPr>
            <p:ph idx="1"/>
          </p:nvPr>
        </p:nvSpPr>
        <p:spPr/>
        <p:txBody>
          <a:bodyPr/>
          <a:lstStyle/>
          <a:p>
            <a:r>
              <a:rPr kumimoji="1" lang="en-US" altLang="ja-JP" dirty="0">
                <a:solidFill>
                  <a:schemeClr val="accent2"/>
                </a:solidFill>
              </a:rPr>
              <a:t>0°</a:t>
            </a:r>
            <a:r>
              <a:rPr kumimoji="1" lang="ja-JP" altLang="en-US" dirty="0">
                <a:solidFill>
                  <a:schemeClr val="accent2"/>
                </a:solidFill>
              </a:rPr>
              <a:t>条件で姿勢間の有意差なし（</a:t>
            </a:r>
            <a:r>
              <a:rPr lang="en-US" altLang="ja-JP" dirty="0">
                <a:solidFill>
                  <a:schemeClr val="accent2"/>
                </a:solidFill>
              </a:rPr>
              <a:t>F(2, 30) = 2.33, p = .11</a:t>
            </a:r>
            <a:r>
              <a:rPr kumimoji="1" lang="ja-JP" altLang="en-US" dirty="0">
                <a:solidFill>
                  <a:schemeClr val="accent2"/>
                </a:solidFill>
              </a:rPr>
              <a:t>）</a:t>
            </a:r>
            <a:endParaRPr kumimoji="1" lang="en-US" altLang="ja-JP" dirty="0">
              <a:solidFill>
                <a:schemeClr val="accent2"/>
              </a:solidFill>
            </a:endParaRPr>
          </a:p>
          <a:p>
            <a:r>
              <a:rPr lang="ja-JP" altLang="en-US" dirty="0">
                <a:solidFill>
                  <a:schemeClr val="accent1"/>
                </a:solidFill>
              </a:rPr>
              <a:t>最も遅い条件で有意差なし（</a:t>
            </a:r>
            <a:r>
              <a:rPr lang="en-US" altLang="ja-JP" dirty="0">
                <a:solidFill>
                  <a:schemeClr val="accent1"/>
                </a:solidFill>
              </a:rPr>
              <a:t>F(2, 30) = 0.11, p = .89</a:t>
            </a:r>
            <a:r>
              <a:rPr lang="ja-JP" altLang="en-US" dirty="0">
                <a:solidFill>
                  <a:schemeClr val="accent1"/>
                </a:solidFill>
              </a:rPr>
              <a:t>）</a:t>
            </a:r>
            <a:endParaRPr lang="en-US" altLang="ja-JP" dirty="0">
              <a:solidFill>
                <a:schemeClr val="accent1"/>
              </a:solidFill>
            </a:endParaRPr>
          </a:p>
        </p:txBody>
      </p:sp>
      <p:graphicFrame>
        <p:nvGraphicFramePr>
          <p:cNvPr id="4" name="グラフ 3">
            <a:extLst>
              <a:ext uri="{FF2B5EF4-FFF2-40B4-BE49-F238E27FC236}">
                <a16:creationId xmlns:a16="http://schemas.microsoft.com/office/drawing/2014/main" id="{5F372E21-FC0D-4ACC-932B-DACD98014401}"/>
              </a:ext>
            </a:extLst>
          </p:cNvPr>
          <p:cNvGraphicFramePr>
            <a:graphicFrameLocks/>
          </p:cNvGraphicFramePr>
          <p:nvPr>
            <p:extLst>
              <p:ext uri="{D42A27DB-BD31-4B8C-83A1-F6EECF244321}">
                <p14:modId xmlns:p14="http://schemas.microsoft.com/office/powerpoint/2010/main" val="2370097600"/>
              </p:ext>
            </p:extLst>
          </p:nvPr>
        </p:nvGraphicFramePr>
        <p:xfrm>
          <a:off x="873018" y="2989384"/>
          <a:ext cx="7585540" cy="3451469"/>
        </p:xfrm>
        <a:graphic>
          <a:graphicData uri="http://schemas.openxmlformats.org/drawingml/2006/chart">
            <c:chart xmlns:c="http://schemas.openxmlformats.org/drawingml/2006/chart" xmlns:r="http://schemas.openxmlformats.org/officeDocument/2006/relationships" r:id="rId2"/>
          </a:graphicData>
        </a:graphic>
      </p:graphicFrame>
      <p:sp>
        <p:nvSpPr>
          <p:cNvPr id="5" name="楕円 4">
            <a:extLst>
              <a:ext uri="{FF2B5EF4-FFF2-40B4-BE49-F238E27FC236}">
                <a16:creationId xmlns:a16="http://schemas.microsoft.com/office/drawing/2014/main" id="{B9443F9B-3979-406B-ADE7-C9D1A13EB2C0}"/>
              </a:ext>
            </a:extLst>
          </p:cNvPr>
          <p:cNvSpPr/>
          <p:nvPr/>
        </p:nvSpPr>
        <p:spPr>
          <a:xfrm>
            <a:off x="3528650" y="3563815"/>
            <a:ext cx="2227384" cy="468923"/>
          </a:xfrm>
          <a:prstGeom prst="ellipse">
            <a:avLst/>
          </a:prstGeom>
          <a:solidFill>
            <a:schemeClr val="accent1">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B458C5CE-A9C0-4A9C-B378-451D608C2AC4}"/>
              </a:ext>
            </a:extLst>
          </p:cNvPr>
          <p:cNvSpPr/>
          <p:nvPr/>
        </p:nvSpPr>
        <p:spPr>
          <a:xfrm>
            <a:off x="2110158" y="4911419"/>
            <a:ext cx="433754" cy="574980"/>
          </a:xfrm>
          <a:prstGeom prst="ellipse">
            <a:avLst/>
          </a:prstGeom>
          <a:solidFill>
            <a:schemeClr val="accent2">
              <a:alpha val="5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3316196A-621B-4F5F-9F80-E45C1E76D36F}"/>
              </a:ext>
            </a:extLst>
          </p:cNvPr>
          <p:cNvSpPr/>
          <p:nvPr/>
        </p:nvSpPr>
        <p:spPr>
          <a:xfrm>
            <a:off x="8456584" y="3141790"/>
            <a:ext cx="3178206" cy="103554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C5C02446-2E7E-41A9-AEC9-85CD06E79071}"/>
              </a:ext>
            </a:extLst>
          </p:cNvPr>
          <p:cNvSpPr txBox="1"/>
          <p:nvPr/>
        </p:nvSpPr>
        <p:spPr>
          <a:xfrm>
            <a:off x="8558531" y="3252552"/>
            <a:ext cx="2974312" cy="830997"/>
          </a:xfrm>
          <a:prstGeom prst="rect">
            <a:avLst/>
          </a:prstGeom>
          <a:noFill/>
        </p:spPr>
        <p:txBody>
          <a:bodyPr wrap="square" rtlCol="0">
            <a:spAutoFit/>
          </a:bodyPr>
          <a:lstStyle/>
          <a:p>
            <a:r>
              <a:rPr lang="ja-JP" altLang="en-US" sz="2400" dirty="0"/>
              <a:t>起き上がりの影響がみられない</a:t>
            </a:r>
            <a:endParaRPr kumimoji="1" lang="ja-JP" altLang="en-US" sz="2400" dirty="0"/>
          </a:p>
        </p:txBody>
      </p:sp>
      <p:sp>
        <p:nvSpPr>
          <p:cNvPr id="9" name="矢印: 下 8">
            <a:extLst>
              <a:ext uri="{FF2B5EF4-FFF2-40B4-BE49-F238E27FC236}">
                <a16:creationId xmlns:a16="http://schemas.microsoft.com/office/drawing/2014/main" id="{465CB136-6035-498A-B20B-38647AEC6A1C}"/>
              </a:ext>
            </a:extLst>
          </p:cNvPr>
          <p:cNvSpPr/>
          <p:nvPr/>
        </p:nvSpPr>
        <p:spPr>
          <a:xfrm>
            <a:off x="9764700" y="4458720"/>
            <a:ext cx="561975" cy="523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74CCE2F0-268D-47EA-8EEC-F163CBAF7727}"/>
              </a:ext>
            </a:extLst>
          </p:cNvPr>
          <p:cNvSpPr/>
          <p:nvPr/>
        </p:nvSpPr>
        <p:spPr>
          <a:xfrm>
            <a:off x="8456584" y="5216768"/>
            <a:ext cx="3178206" cy="120292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ABF24AD0-5764-4C13-84F4-0B2191464828}"/>
              </a:ext>
            </a:extLst>
          </p:cNvPr>
          <p:cNvSpPr txBox="1"/>
          <p:nvPr/>
        </p:nvSpPr>
        <p:spPr>
          <a:xfrm>
            <a:off x="8558531" y="5405071"/>
            <a:ext cx="2974312" cy="830997"/>
          </a:xfrm>
          <a:prstGeom prst="rect">
            <a:avLst/>
          </a:prstGeom>
          <a:noFill/>
        </p:spPr>
        <p:txBody>
          <a:bodyPr wrap="square" rtlCol="0">
            <a:spAutoFit/>
          </a:bodyPr>
          <a:lstStyle/>
          <a:p>
            <a:r>
              <a:rPr kumimoji="1" lang="ja-JP" altLang="en-US" sz="2400" dirty="0"/>
              <a:t>起き上がりと回転を同時に行っている</a:t>
            </a:r>
          </a:p>
        </p:txBody>
      </p:sp>
    </p:spTree>
    <p:extLst>
      <p:ext uri="{BB962C8B-B14F-4D97-AF65-F5344CB8AC3E}">
        <p14:creationId xmlns:p14="http://schemas.microsoft.com/office/powerpoint/2010/main" val="719979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088463-1510-450D-B005-600284DEB14F}"/>
              </a:ext>
            </a:extLst>
          </p:cNvPr>
          <p:cNvSpPr>
            <a:spLocks noGrp="1"/>
          </p:cNvSpPr>
          <p:nvPr>
            <p:ph type="title"/>
          </p:nvPr>
        </p:nvSpPr>
        <p:spPr/>
        <p:txBody>
          <a:bodyPr/>
          <a:lstStyle/>
          <a:p>
            <a:r>
              <a:rPr kumimoji="1" lang="ja-JP" altLang="en-US" dirty="0"/>
              <a:t>視点取得の身体性</a:t>
            </a:r>
          </a:p>
        </p:txBody>
      </p:sp>
      <p:sp>
        <p:nvSpPr>
          <p:cNvPr id="3" name="コンテンツ プレースホルダー 2">
            <a:extLst>
              <a:ext uri="{FF2B5EF4-FFF2-40B4-BE49-F238E27FC236}">
                <a16:creationId xmlns:a16="http://schemas.microsoft.com/office/drawing/2014/main" id="{29528940-E063-48AD-8D4F-F368C88460C4}"/>
              </a:ext>
            </a:extLst>
          </p:cNvPr>
          <p:cNvSpPr>
            <a:spLocks noGrp="1"/>
          </p:cNvSpPr>
          <p:nvPr>
            <p:ph idx="1"/>
          </p:nvPr>
        </p:nvSpPr>
        <p:spPr/>
        <p:txBody>
          <a:bodyPr>
            <a:normAutofit/>
          </a:bodyPr>
          <a:lstStyle/>
          <a:p>
            <a:pPr marL="0" indent="0">
              <a:buNone/>
            </a:pPr>
            <a:r>
              <a:rPr lang="en-US" altLang="ja-JP" sz="2400" dirty="0" err="1"/>
              <a:t>Zacks</a:t>
            </a:r>
            <a:r>
              <a:rPr lang="ja-JP" altLang="en-US" sz="2400" dirty="0"/>
              <a:t> </a:t>
            </a:r>
            <a:r>
              <a:rPr lang="en-US" altLang="ja-JP" sz="2400" dirty="0"/>
              <a:t>et al., 2000</a:t>
            </a:r>
            <a:endParaRPr kumimoji="1" lang="ja-JP" altLang="en-US" sz="2400" dirty="0"/>
          </a:p>
        </p:txBody>
      </p:sp>
      <p:pic>
        <p:nvPicPr>
          <p:cNvPr id="10" name="図 9">
            <a:extLst>
              <a:ext uri="{FF2B5EF4-FFF2-40B4-BE49-F238E27FC236}">
                <a16:creationId xmlns:a16="http://schemas.microsoft.com/office/drawing/2014/main" id="{3A72D431-57E7-4505-BCDE-5E4CDE6ECBBE}"/>
              </a:ext>
            </a:extLst>
          </p:cNvPr>
          <p:cNvPicPr>
            <a:picLocks noChangeAspect="1"/>
          </p:cNvPicPr>
          <p:nvPr/>
        </p:nvPicPr>
        <p:blipFill>
          <a:blip r:embed="rId2"/>
          <a:stretch>
            <a:fillRect/>
          </a:stretch>
        </p:blipFill>
        <p:spPr>
          <a:xfrm>
            <a:off x="838200" y="2650935"/>
            <a:ext cx="6463519" cy="2369072"/>
          </a:xfrm>
          <a:prstGeom prst="rect">
            <a:avLst/>
          </a:prstGeom>
        </p:spPr>
      </p:pic>
      <p:pic>
        <p:nvPicPr>
          <p:cNvPr id="11" name="図 10">
            <a:extLst>
              <a:ext uri="{FF2B5EF4-FFF2-40B4-BE49-F238E27FC236}">
                <a16:creationId xmlns:a16="http://schemas.microsoft.com/office/drawing/2014/main" id="{8E7A10F6-097E-41EE-9CF7-471723B220E8}"/>
              </a:ext>
            </a:extLst>
          </p:cNvPr>
          <p:cNvPicPr>
            <a:picLocks noChangeAspect="1"/>
          </p:cNvPicPr>
          <p:nvPr/>
        </p:nvPicPr>
        <p:blipFill>
          <a:blip r:embed="rId3"/>
          <a:stretch>
            <a:fillRect/>
          </a:stretch>
        </p:blipFill>
        <p:spPr>
          <a:xfrm>
            <a:off x="7926691" y="2145353"/>
            <a:ext cx="3635433" cy="3163747"/>
          </a:xfrm>
          <a:prstGeom prst="rect">
            <a:avLst/>
          </a:prstGeom>
        </p:spPr>
      </p:pic>
      <p:sp>
        <p:nvSpPr>
          <p:cNvPr id="12" name="四角形: 角を丸くする 11">
            <a:extLst>
              <a:ext uri="{FF2B5EF4-FFF2-40B4-BE49-F238E27FC236}">
                <a16:creationId xmlns:a16="http://schemas.microsoft.com/office/drawing/2014/main" id="{C0EDA983-EB1A-4512-834A-2372546902FD}"/>
              </a:ext>
            </a:extLst>
          </p:cNvPr>
          <p:cNvSpPr/>
          <p:nvPr/>
        </p:nvSpPr>
        <p:spPr>
          <a:xfrm>
            <a:off x="1752885" y="5598194"/>
            <a:ext cx="8686230" cy="88012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1A137335-05FC-46F5-A222-9F5A7242FA66}"/>
              </a:ext>
            </a:extLst>
          </p:cNvPr>
          <p:cNvSpPr txBox="1"/>
          <p:nvPr/>
        </p:nvSpPr>
        <p:spPr>
          <a:xfrm>
            <a:off x="1829767" y="5807424"/>
            <a:ext cx="8532467" cy="461665"/>
          </a:xfrm>
          <a:prstGeom prst="rect">
            <a:avLst/>
          </a:prstGeom>
          <a:noFill/>
        </p:spPr>
        <p:txBody>
          <a:bodyPr wrap="square" rtlCol="0">
            <a:spAutoFit/>
          </a:bodyPr>
          <a:lstStyle/>
          <a:p>
            <a:r>
              <a:rPr lang="ja-JP" altLang="en-US" sz="2400" dirty="0"/>
              <a:t>地面に垂直な軸の回転と奥行き軸の回転を同時に行っている</a:t>
            </a:r>
          </a:p>
        </p:txBody>
      </p:sp>
    </p:spTree>
    <p:extLst>
      <p:ext uri="{BB962C8B-B14F-4D97-AF65-F5344CB8AC3E}">
        <p14:creationId xmlns:p14="http://schemas.microsoft.com/office/powerpoint/2010/main" val="202523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BF58594-C878-46DB-8E4F-5B58BB678CF0}"/>
              </a:ext>
            </a:extLst>
          </p:cNvPr>
          <p:cNvPicPr>
            <a:picLocks noChangeAspect="1"/>
          </p:cNvPicPr>
          <p:nvPr/>
        </p:nvPicPr>
        <p:blipFill>
          <a:blip r:embed="rId3"/>
          <a:stretch>
            <a:fillRect/>
          </a:stretch>
        </p:blipFill>
        <p:spPr>
          <a:xfrm>
            <a:off x="3089226" y="4341097"/>
            <a:ext cx="1491428" cy="1674286"/>
          </a:xfrm>
          <a:prstGeom prst="rect">
            <a:avLst/>
          </a:prstGeom>
        </p:spPr>
      </p:pic>
      <p:pic>
        <p:nvPicPr>
          <p:cNvPr id="9" name="図 8">
            <a:extLst>
              <a:ext uri="{FF2B5EF4-FFF2-40B4-BE49-F238E27FC236}">
                <a16:creationId xmlns:a16="http://schemas.microsoft.com/office/drawing/2014/main" id="{9B3AFD6A-31B7-48F1-A301-9E2712B23923}"/>
              </a:ext>
            </a:extLst>
          </p:cNvPr>
          <p:cNvPicPr>
            <a:picLocks noChangeAspect="1"/>
          </p:cNvPicPr>
          <p:nvPr/>
        </p:nvPicPr>
        <p:blipFill>
          <a:blip r:embed="rId4"/>
          <a:stretch>
            <a:fillRect/>
          </a:stretch>
        </p:blipFill>
        <p:spPr>
          <a:xfrm>
            <a:off x="6539025" y="4226812"/>
            <a:ext cx="628571" cy="1902857"/>
          </a:xfrm>
          <a:prstGeom prst="rect">
            <a:avLst/>
          </a:prstGeom>
        </p:spPr>
      </p:pic>
      <p:pic>
        <p:nvPicPr>
          <p:cNvPr id="10" name="図 9">
            <a:extLst>
              <a:ext uri="{FF2B5EF4-FFF2-40B4-BE49-F238E27FC236}">
                <a16:creationId xmlns:a16="http://schemas.microsoft.com/office/drawing/2014/main" id="{67BAAF20-CE45-4A9D-A0A0-16CF78C05F7B}"/>
              </a:ext>
            </a:extLst>
          </p:cNvPr>
          <p:cNvPicPr>
            <a:picLocks noChangeAspect="1"/>
          </p:cNvPicPr>
          <p:nvPr/>
        </p:nvPicPr>
        <p:blipFill>
          <a:blip r:embed="rId5"/>
          <a:stretch>
            <a:fillRect/>
          </a:stretch>
        </p:blipFill>
        <p:spPr>
          <a:xfrm>
            <a:off x="9125967" y="4315383"/>
            <a:ext cx="1628572" cy="1725714"/>
          </a:xfrm>
          <a:prstGeom prst="rect">
            <a:avLst/>
          </a:prstGeom>
        </p:spPr>
      </p:pic>
      <p:sp>
        <p:nvSpPr>
          <p:cNvPr id="2" name="タイトル 1">
            <a:extLst>
              <a:ext uri="{FF2B5EF4-FFF2-40B4-BE49-F238E27FC236}">
                <a16:creationId xmlns:a16="http://schemas.microsoft.com/office/drawing/2014/main" id="{BE73B418-4001-4534-A2F6-77AB54E999BB}"/>
              </a:ext>
            </a:extLst>
          </p:cNvPr>
          <p:cNvSpPr>
            <a:spLocks noGrp="1"/>
          </p:cNvSpPr>
          <p:nvPr>
            <p:ph type="title"/>
          </p:nvPr>
        </p:nvSpPr>
        <p:spPr/>
        <p:txBody>
          <a:bodyPr/>
          <a:lstStyle/>
          <a:p>
            <a:r>
              <a:rPr lang="ja-JP" altLang="en-US" dirty="0"/>
              <a:t>考察②：最も応答の遅い条件</a:t>
            </a:r>
            <a:endParaRPr kumimoji="1" lang="ja-JP" altLang="en-US" dirty="0"/>
          </a:p>
        </p:txBody>
      </p:sp>
      <p:pic>
        <p:nvPicPr>
          <p:cNvPr id="5" name="図 4" descr="C:\Users\tinui\AppData\Local\Microsoft\Windows\INetCache\Content.Word\IMG_8712.jpg">
            <a:extLst>
              <a:ext uri="{FF2B5EF4-FFF2-40B4-BE49-F238E27FC236}">
                <a16:creationId xmlns:a16="http://schemas.microsoft.com/office/drawing/2014/main" id="{31B6D57B-AA3A-491E-9F15-2F7B85A7FC81}"/>
              </a:ext>
            </a:extLst>
          </p:cNvPr>
          <p:cNvPicPr>
            <a:picLocks noChangeAspect="1"/>
          </p:cNvPicPr>
          <p:nvPr/>
        </p:nvPicPr>
        <p:blipFill>
          <a:blip r:embed="rId6" cstate="print">
            <a:extLst>
              <a:ext uri="{28A0092B-C50C-407E-A947-70E740481C1C}">
                <a14:useLocalDpi xmlns:a14="http://schemas.microsoft.com/office/drawing/2010/main" val="0"/>
              </a:ext>
            </a:extLst>
          </a:blip>
          <a:srcRect t="25237"/>
          <a:stretch>
            <a:fillRect/>
          </a:stretch>
        </p:blipFill>
        <p:spPr bwMode="auto">
          <a:xfrm>
            <a:off x="2491603" y="2486890"/>
            <a:ext cx="2686674" cy="1496534"/>
          </a:xfrm>
          <a:prstGeom prst="rect">
            <a:avLst/>
          </a:prstGeom>
          <a:noFill/>
          <a:ln>
            <a:noFill/>
          </a:ln>
        </p:spPr>
      </p:pic>
      <p:pic>
        <p:nvPicPr>
          <p:cNvPr id="6" name="図 5" descr="C:\Users\tinui\AppData\Local\Microsoft\Windows\INetCache\Content.Word\IMG_8712.jpg">
            <a:extLst>
              <a:ext uri="{FF2B5EF4-FFF2-40B4-BE49-F238E27FC236}">
                <a16:creationId xmlns:a16="http://schemas.microsoft.com/office/drawing/2014/main" id="{14E184A6-98D9-4B03-9BD8-E118F25750F3}"/>
              </a:ext>
            </a:extLst>
          </p:cNvPr>
          <p:cNvPicPr>
            <a:picLocks noChangeAspect="1"/>
          </p:cNvPicPr>
          <p:nvPr/>
        </p:nvPicPr>
        <p:blipFill>
          <a:blip r:embed="rId6" cstate="print">
            <a:extLst>
              <a:ext uri="{28A0092B-C50C-407E-A947-70E740481C1C}">
                <a14:useLocalDpi xmlns:a14="http://schemas.microsoft.com/office/drawing/2010/main" val="0"/>
              </a:ext>
            </a:extLst>
          </a:blip>
          <a:srcRect t="25237"/>
          <a:stretch>
            <a:fillRect/>
          </a:stretch>
        </p:blipFill>
        <p:spPr bwMode="auto">
          <a:xfrm flipH="1">
            <a:off x="8596916" y="2486890"/>
            <a:ext cx="2686674" cy="1496534"/>
          </a:xfrm>
          <a:prstGeom prst="rect">
            <a:avLst/>
          </a:prstGeom>
          <a:noFill/>
          <a:ln>
            <a:noFill/>
          </a:ln>
        </p:spPr>
      </p:pic>
      <p:pic>
        <p:nvPicPr>
          <p:cNvPr id="7" name="図 6" descr="F:\IMG_8709.JPG">
            <a:extLst>
              <a:ext uri="{FF2B5EF4-FFF2-40B4-BE49-F238E27FC236}">
                <a16:creationId xmlns:a16="http://schemas.microsoft.com/office/drawing/2014/main" id="{A33F5436-F4A5-491A-A8EC-EA2F72AB838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500"/>
          <a:stretch/>
        </p:blipFill>
        <p:spPr bwMode="auto">
          <a:xfrm rot="5400000">
            <a:off x="5966753" y="2445448"/>
            <a:ext cx="1841685" cy="1579418"/>
          </a:xfrm>
          <a:prstGeom prst="rect">
            <a:avLst/>
          </a:prstGeom>
          <a:noFill/>
          <a:ln>
            <a:noFill/>
          </a:ln>
          <a:extLst>
            <a:ext uri="{53640926-AAD7-44D8-BBD7-CCE9431645EC}">
              <a14:shadowObscured xmlns:a14="http://schemas.microsoft.com/office/drawing/2010/main"/>
            </a:ext>
          </a:extLst>
        </p:spPr>
      </p:pic>
      <p:cxnSp>
        <p:nvCxnSpPr>
          <p:cNvPr id="12" name="直線コネクタ 11">
            <a:extLst>
              <a:ext uri="{FF2B5EF4-FFF2-40B4-BE49-F238E27FC236}">
                <a16:creationId xmlns:a16="http://schemas.microsoft.com/office/drawing/2014/main" id="{5886625D-03F9-4A08-A737-7CFC365D3139}"/>
              </a:ext>
            </a:extLst>
          </p:cNvPr>
          <p:cNvCxnSpPr/>
          <p:nvPr/>
        </p:nvCxnSpPr>
        <p:spPr>
          <a:xfrm>
            <a:off x="1893455" y="1911927"/>
            <a:ext cx="0" cy="4581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C1BF04B-554F-4B46-A044-CBD3B304B2A3}"/>
              </a:ext>
            </a:extLst>
          </p:cNvPr>
          <p:cNvCxnSpPr/>
          <p:nvPr/>
        </p:nvCxnSpPr>
        <p:spPr>
          <a:xfrm>
            <a:off x="544946" y="4257965"/>
            <a:ext cx="11102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3395E9C-168B-4941-9CC5-C72A742A2801}"/>
              </a:ext>
            </a:extLst>
          </p:cNvPr>
          <p:cNvCxnSpPr/>
          <p:nvPr/>
        </p:nvCxnSpPr>
        <p:spPr>
          <a:xfrm>
            <a:off x="5638082" y="1911927"/>
            <a:ext cx="0" cy="4581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55D89FD-C30C-488B-A6F3-B76FC0B714FF}"/>
              </a:ext>
            </a:extLst>
          </p:cNvPr>
          <p:cNvCxnSpPr/>
          <p:nvPr/>
        </p:nvCxnSpPr>
        <p:spPr>
          <a:xfrm>
            <a:off x="8137110" y="1911927"/>
            <a:ext cx="0" cy="4581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3EFCEC2-0CDC-49CA-BACF-288EA7AC4191}"/>
              </a:ext>
            </a:extLst>
          </p:cNvPr>
          <p:cNvSpPr txBox="1"/>
          <p:nvPr/>
        </p:nvSpPr>
        <p:spPr>
          <a:xfrm>
            <a:off x="3050110" y="1943194"/>
            <a:ext cx="1569660" cy="369332"/>
          </a:xfrm>
          <a:prstGeom prst="rect">
            <a:avLst/>
          </a:prstGeom>
          <a:noFill/>
        </p:spPr>
        <p:txBody>
          <a:bodyPr wrap="none" rtlCol="0">
            <a:spAutoFit/>
          </a:bodyPr>
          <a:lstStyle/>
          <a:p>
            <a:r>
              <a:rPr kumimoji="1" lang="ja-JP" altLang="en-US" dirty="0"/>
              <a:t>側臥位（左）</a:t>
            </a:r>
          </a:p>
        </p:txBody>
      </p:sp>
      <p:sp>
        <p:nvSpPr>
          <p:cNvPr id="18" name="テキスト ボックス 17">
            <a:extLst>
              <a:ext uri="{FF2B5EF4-FFF2-40B4-BE49-F238E27FC236}">
                <a16:creationId xmlns:a16="http://schemas.microsoft.com/office/drawing/2014/main" id="{6F895C34-0A25-4581-ABDC-79BB5A7EDAFE}"/>
              </a:ext>
            </a:extLst>
          </p:cNvPr>
          <p:cNvSpPr txBox="1"/>
          <p:nvPr/>
        </p:nvSpPr>
        <p:spPr>
          <a:xfrm>
            <a:off x="9155423" y="1943194"/>
            <a:ext cx="1569660" cy="369332"/>
          </a:xfrm>
          <a:prstGeom prst="rect">
            <a:avLst/>
          </a:prstGeom>
          <a:noFill/>
        </p:spPr>
        <p:txBody>
          <a:bodyPr wrap="none" rtlCol="0">
            <a:spAutoFit/>
          </a:bodyPr>
          <a:lstStyle/>
          <a:p>
            <a:r>
              <a:rPr kumimoji="1" lang="ja-JP" altLang="en-US" dirty="0"/>
              <a:t>側臥位（右）</a:t>
            </a:r>
          </a:p>
        </p:txBody>
      </p:sp>
      <p:sp>
        <p:nvSpPr>
          <p:cNvPr id="19" name="テキスト ボックス 18">
            <a:extLst>
              <a:ext uri="{FF2B5EF4-FFF2-40B4-BE49-F238E27FC236}">
                <a16:creationId xmlns:a16="http://schemas.microsoft.com/office/drawing/2014/main" id="{65AA94D2-E53A-4F13-9AB7-D526DE47F7C9}"/>
              </a:ext>
            </a:extLst>
          </p:cNvPr>
          <p:cNvSpPr txBox="1"/>
          <p:nvPr/>
        </p:nvSpPr>
        <p:spPr>
          <a:xfrm>
            <a:off x="6530144" y="1943194"/>
            <a:ext cx="646331" cy="369332"/>
          </a:xfrm>
          <a:prstGeom prst="rect">
            <a:avLst/>
          </a:prstGeom>
          <a:noFill/>
        </p:spPr>
        <p:txBody>
          <a:bodyPr wrap="none" rtlCol="0">
            <a:spAutoFit/>
          </a:bodyPr>
          <a:lstStyle/>
          <a:p>
            <a:r>
              <a:rPr kumimoji="1" lang="ja-JP" altLang="en-US" dirty="0"/>
              <a:t>座位</a:t>
            </a:r>
          </a:p>
        </p:txBody>
      </p:sp>
      <p:sp>
        <p:nvSpPr>
          <p:cNvPr id="20" name="テキスト ボックス 19">
            <a:extLst>
              <a:ext uri="{FF2B5EF4-FFF2-40B4-BE49-F238E27FC236}">
                <a16:creationId xmlns:a16="http://schemas.microsoft.com/office/drawing/2014/main" id="{47D3625E-ADCA-44AD-B61F-0D88F3E36CF7}"/>
              </a:ext>
            </a:extLst>
          </p:cNvPr>
          <p:cNvSpPr txBox="1"/>
          <p:nvPr/>
        </p:nvSpPr>
        <p:spPr>
          <a:xfrm>
            <a:off x="3434831" y="6109197"/>
            <a:ext cx="800219" cy="369332"/>
          </a:xfrm>
          <a:prstGeom prst="rect">
            <a:avLst/>
          </a:prstGeom>
          <a:noFill/>
        </p:spPr>
        <p:txBody>
          <a:bodyPr wrap="none" rtlCol="0">
            <a:spAutoFit/>
          </a:bodyPr>
          <a:lstStyle/>
          <a:p>
            <a:r>
              <a:rPr lang="en-US" altLang="ja-JP" dirty="0"/>
              <a:t>135°</a:t>
            </a:r>
            <a:endParaRPr kumimoji="1" lang="ja-JP" altLang="en-US" dirty="0"/>
          </a:p>
        </p:txBody>
      </p:sp>
      <p:sp>
        <p:nvSpPr>
          <p:cNvPr id="21" name="テキスト ボックス 20">
            <a:extLst>
              <a:ext uri="{FF2B5EF4-FFF2-40B4-BE49-F238E27FC236}">
                <a16:creationId xmlns:a16="http://schemas.microsoft.com/office/drawing/2014/main" id="{0304145E-919F-4725-B288-776924AD55E5}"/>
              </a:ext>
            </a:extLst>
          </p:cNvPr>
          <p:cNvSpPr txBox="1"/>
          <p:nvPr/>
        </p:nvSpPr>
        <p:spPr>
          <a:xfrm>
            <a:off x="6579337" y="6109197"/>
            <a:ext cx="800219" cy="369332"/>
          </a:xfrm>
          <a:prstGeom prst="rect">
            <a:avLst/>
          </a:prstGeom>
          <a:noFill/>
        </p:spPr>
        <p:txBody>
          <a:bodyPr wrap="none" rtlCol="0">
            <a:spAutoFit/>
          </a:bodyPr>
          <a:lstStyle/>
          <a:p>
            <a:r>
              <a:rPr lang="en-US" altLang="ja-JP" dirty="0"/>
              <a:t>180°</a:t>
            </a:r>
            <a:endParaRPr kumimoji="1" lang="ja-JP" altLang="en-US" dirty="0"/>
          </a:p>
        </p:txBody>
      </p:sp>
      <p:sp>
        <p:nvSpPr>
          <p:cNvPr id="22" name="テキスト ボックス 21">
            <a:extLst>
              <a:ext uri="{FF2B5EF4-FFF2-40B4-BE49-F238E27FC236}">
                <a16:creationId xmlns:a16="http://schemas.microsoft.com/office/drawing/2014/main" id="{5C79BC76-C678-45B8-A16C-9215E93BBD30}"/>
              </a:ext>
            </a:extLst>
          </p:cNvPr>
          <p:cNvSpPr txBox="1"/>
          <p:nvPr/>
        </p:nvSpPr>
        <p:spPr>
          <a:xfrm>
            <a:off x="9540143" y="6109197"/>
            <a:ext cx="800219" cy="369332"/>
          </a:xfrm>
          <a:prstGeom prst="rect">
            <a:avLst/>
          </a:prstGeom>
          <a:noFill/>
        </p:spPr>
        <p:txBody>
          <a:bodyPr wrap="none" rtlCol="0">
            <a:spAutoFit/>
          </a:bodyPr>
          <a:lstStyle/>
          <a:p>
            <a:r>
              <a:rPr lang="en-US" altLang="ja-JP" dirty="0"/>
              <a:t>225°</a:t>
            </a:r>
            <a:endParaRPr kumimoji="1" lang="ja-JP" altLang="en-US" dirty="0"/>
          </a:p>
        </p:txBody>
      </p:sp>
      <p:sp>
        <p:nvSpPr>
          <p:cNvPr id="23" name="テキスト ボックス 22">
            <a:extLst>
              <a:ext uri="{FF2B5EF4-FFF2-40B4-BE49-F238E27FC236}">
                <a16:creationId xmlns:a16="http://schemas.microsoft.com/office/drawing/2014/main" id="{02AF2209-1588-403C-933D-A2644A0DE3F9}"/>
              </a:ext>
            </a:extLst>
          </p:cNvPr>
          <p:cNvSpPr txBox="1"/>
          <p:nvPr/>
        </p:nvSpPr>
        <p:spPr>
          <a:xfrm>
            <a:off x="853487" y="2881745"/>
            <a:ext cx="646331" cy="369332"/>
          </a:xfrm>
          <a:prstGeom prst="rect">
            <a:avLst/>
          </a:prstGeom>
          <a:noFill/>
        </p:spPr>
        <p:txBody>
          <a:bodyPr wrap="none" rtlCol="0">
            <a:spAutoFit/>
          </a:bodyPr>
          <a:lstStyle/>
          <a:p>
            <a:r>
              <a:rPr kumimoji="1" lang="ja-JP" altLang="en-US" dirty="0"/>
              <a:t>姿勢</a:t>
            </a:r>
          </a:p>
        </p:txBody>
      </p:sp>
      <p:sp>
        <p:nvSpPr>
          <p:cNvPr id="24" name="テキスト ボックス 23">
            <a:extLst>
              <a:ext uri="{FF2B5EF4-FFF2-40B4-BE49-F238E27FC236}">
                <a16:creationId xmlns:a16="http://schemas.microsoft.com/office/drawing/2014/main" id="{579CC964-9431-4E09-9DD5-4D0876B713C3}"/>
              </a:ext>
            </a:extLst>
          </p:cNvPr>
          <p:cNvSpPr txBox="1"/>
          <p:nvPr/>
        </p:nvSpPr>
        <p:spPr>
          <a:xfrm>
            <a:off x="853487" y="5301734"/>
            <a:ext cx="646331" cy="369332"/>
          </a:xfrm>
          <a:prstGeom prst="rect">
            <a:avLst/>
          </a:prstGeom>
          <a:noFill/>
        </p:spPr>
        <p:txBody>
          <a:bodyPr wrap="none" rtlCol="0">
            <a:spAutoFit/>
          </a:bodyPr>
          <a:lstStyle/>
          <a:p>
            <a:r>
              <a:rPr kumimoji="1" lang="ja-JP" altLang="en-US" dirty="0"/>
              <a:t>刺激</a:t>
            </a:r>
          </a:p>
        </p:txBody>
      </p:sp>
    </p:spTree>
    <p:extLst>
      <p:ext uri="{BB962C8B-B14F-4D97-AF65-F5344CB8AC3E}">
        <p14:creationId xmlns:p14="http://schemas.microsoft.com/office/powerpoint/2010/main" val="4164676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7FB8DE-C647-4346-997C-8DAA0CCAE029}"/>
              </a:ext>
            </a:extLst>
          </p:cNvPr>
          <p:cNvSpPr>
            <a:spLocks noGrp="1"/>
          </p:cNvSpPr>
          <p:nvPr>
            <p:ph type="title"/>
          </p:nvPr>
        </p:nvSpPr>
        <p:spPr/>
        <p:txBody>
          <a:bodyPr/>
          <a:lstStyle/>
          <a:p>
            <a:r>
              <a:rPr kumimoji="1" lang="ja-JP" altLang="en-US" dirty="0"/>
              <a:t>床面の影響</a:t>
            </a:r>
          </a:p>
        </p:txBody>
      </p:sp>
      <p:sp>
        <p:nvSpPr>
          <p:cNvPr id="3" name="コンテンツ プレースホルダー 2">
            <a:extLst>
              <a:ext uri="{FF2B5EF4-FFF2-40B4-BE49-F238E27FC236}">
                <a16:creationId xmlns:a16="http://schemas.microsoft.com/office/drawing/2014/main" id="{8930091B-D703-4D33-9B2F-ED1365372CD7}"/>
              </a:ext>
            </a:extLst>
          </p:cNvPr>
          <p:cNvSpPr>
            <a:spLocks noGrp="1"/>
          </p:cNvSpPr>
          <p:nvPr>
            <p:ph idx="1"/>
          </p:nvPr>
        </p:nvSpPr>
        <p:spPr>
          <a:xfrm>
            <a:off x="838200" y="1825625"/>
            <a:ext cx="10515600" cy="4351338"/>
          </a:xfrm>
        </p:spPr>
        <p:txBody>
          <a:bodyPr>
            <a:normAutofit/>
          </a:bodyPr>
          <a:lstStyle/>
          <a:p>
            <a:r>
              <a:rPr kumimoji="1" lang="ja-JP" altLang="en-US" sz="2400" dirty="0"/>
              <a:t>床面側を回転軸として，仮想的身体回転を行っていると考えられる</a:t>
            </a:r>
          </a:p>
        </p:txBody>
      </p:sp>
      <p:sp>
        <p:nvSpPr>
          <p:cNvPr id="13" name="矢印: 右 12">
            <a:extLst>
              <a:ext uri="{FF2B5EF4-FFF2-40B4-BE49-F238E27FC236}">
                <a16:creationId xmlns:a16="http://schemas.microsoft.com/office/drawing/2014/main" id="{3A28E664-8D86-43D5-8F11-54E331D375B7}"/>
              </a:ext>
            </a:extLst>
          </p:cNvPr>
          <p:cNvSpPr/>
          <p:nvPr/>
        </p:nvSpPr>
        <p:spPr>
          <a:xfrm>
            <a:off x="3921729" y="3852909"/>
            <a:ext cx="577048" cy="117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a:extLst>
              <a:ext uri="{FF2B5EF4-FFF2-40B4-BE49-F238E27FC236}">
                <a16:creationId xmlns:a16="http://schemas.microsoft.com/office/drawing/2014/main" id="{0004E4AB-D1CF-4A41-AEC2-E97D03417579}"/>
              </a:ext>
            </a:extLst>
          </p:cNvPr>
          <p:cNvGrpSpPr/>
          <p:nvPr/>
        </p:nvGrpSpPr>
        <p:grpSpPr>
          <a:xfrm>
            <a:off x="4895632" y="2704078"/>
            <a:ext cx="2855376" cy="3466615"/>
            <a:chOff x="4631107" y="2869117"/>
            <a:chExt cx="2855376" cy="3466615"/>
          </a:xfrm>
        </p:grpSpPr>
        <p:pic>
          <p:nvPicPr>
            <p:cNvPr id="12" name="図 11">
              <a:extLst>
                <a:ext uri="{FF2B5EF4-FFF2-40B4-BE49-F238E27FC236}">
                  <a16:creationId xmlns:a16="http://schemas.microsoft.com/office/drawing/2014/main" id="{797E1D8B-13FF-4F11-AC98-7D321D6350AA}"/>
                </a:ext>
              </a:extLst>
            </p:cNvPr>
            <p:cNvPicPr>
              <a:picLocks noChangeAspect="1"/>
            </p:cNvPicPr>
            <p:nvPr/>
          </p:nvPicPr>
          <p:blipFill>
            <a:blip r:embed="rId2"/>
            <a:stretch>
              <a:fillRect/>
            </a:stretch>
          </p:blipFill>
          <p:spPr>
            <a:xfrm>
              <a:off x="4631107" y="2869117"/>
              <a:ext cx="2855376" cy="2631959"/>
            </a:xfrm>
            <a:prstGeom prst="rect">
              <a:avLst/>
            </a:prstGeom>
          </p:spPr>
        </p:pic>
        <p:sp>
          <p:nvSpPr>
            <p:cNvPr id="14" name="テキスト ボックス 13">
              <a:extLst>
                <a:ext uri="{FF2B5EF4-FFF2-40B4-BE49-F238E27FC236}">
                  <a16:creationId xmlns:a16="http://schemas.microsoft.com/office/drawing/2014/main" id="{444419EE-86D7-4279-90AF-95D55961B1E7}"/>
                </a:ext>
              </a:extLst>
            </p:cNvPr>
            <p:cNvSpPr txBox="1"/>
            <p:nvPr/>
          </p:nvSpPr>
          <p:spPr>
            <a:xfrm>
              <a:off x="4681453" y="5689401"/>
              <a:ext cx="2754684" cy="646331"/>
            </a:xfrm>
            <a:prstGeom prst="rect">
              <a:avLst/>
            </a:prstGeom>
            <a:noFill/>
          </p:spPr>
          <p:txBody>
            <a:bodyPr wrap="square" rtlCol="0">
              <a:spAutoFit/>
            </a:bodyPr>
            <a:lstStyle/>
            <a:p>
              <a:r>
                <a:rPr kumimoji="1" lang="ja-JP" altLang="en-US" dirty="0"/>
                <a:t>仮想的身体が起き上がるときに床面の</a:t>
              </a:r>
              <a:r>
                <a:rPr lang="ja-JP" altLang="en-US" dirty="0"/>
                <a:t>感覚が残る</a:t>
              </a:r>
              <a:endParaRPr kumimoji="1" lang="en-US" altLang="ja-JP" dirty="0"/>
            </a:p>
          </p:txBody>
        </p:sp>
      </p:grpSp>
      <p:grpSp>
        <p:nvGrpSpPr>
          <p:cNvPr id="16" name="グループ化 15">
            <a:extLst>
              <a:ext uri="{FF2B5EF4-FFF2-40B4-BE49-F238E27FC236}">
                <a16:creationId xmlns:a16="http://schemas.microsoft.com/office/drawing/2014/main" id="{23DEBA37-9AE2-42E5-BE40-AE61E1EBD1AF}"/>
              </a:ext>
            </a:extLst>
          </p:cNvPr>
          <p:cNvGrpSpPr/>
          <p:nvPr/>
        </p:nvGrpSpPr>
        <p:grpSpPr>
          <a:xfrm>
            <a:off x="838200" y="2372313"/>
            <a:ext cx="2686674" cy="4130145"/>
            <a:chOff x="838200" y="2505663"/>
            <a:chExt cx="2686674" cy="4130145"/>
          </a:xfrm>
        </p:grpSpPr>
        <p:pic>
          <p:nvPicPr>
            <p:cNvPr id="4" name="図 3">
              <a:extLst>
                <a:ext uri="{FF2B5EF4-FFF2-40B4-BE49-F238E27FC236}">
                  <a16:creationId xmlns:a16="http://schemas.microsoft.com/office/drawing/2014/main" id="{2B59F99B-240F-4C8B-B72B-E1CDA742BD9B}"/>
                </a:ext>
              </a:extLst>
            </p:cNvPr>
            <p:cNvPicPr>
              <a:picLocks noChangeAspect="1"/>
            </p:cNvPicPr>
            <p:nvPr/>
          </p:nvPicPr>
          <p:blipFill>
            <a:blip r:embed="rId3"/>
            <a:stretch>
              <a:fillRect/>
            </a:stretch>
          </p:blipFill>
          <p:spPr>
            <a:xfrm>
              <a:off x="1367251" y="4472662"/>
              <a:ext cx="1628572" cy="1725714"/>
            </a:xfrm>
            <a:prstGeom prst="rect">
              <a:avLst/>
            </a:prstGeom>
          </p:spPr>
        </p:pic>
        <p:pic>
          <p:nvPicPr>
            <p:cNvPr id="5" name="図 4" descr="C:\Users\tinui\AppData\Local\Microsoft\Windows\INetCache\Content.Word\IMG_8712.jpg">
              <a:extLst>
                <a:ext uri="{FF2B5EF4-FFF2-40B4-BE49-F238E27FC236}">
                  <a16:creationId xmlns:a16="http://schemas.microsoft.com/office/drawing/2014/main" id="{2C73EE93-3F91-466F-BAA1-351118116654}"/>
                </a:ext>
              </a:extLst>
            </p:cNvPr>
            <p:cNvPicPr>
              <a:picLocks noChangeAspect="1"/>
            </p:cNvPicPr>
            <p:nvPr/>
          </p:nvPicPr>
          <p:blipFill>
            <a:blip r:embed="rId4" cstate="print">
              <a:extLst>
                <a:ext uri="{28A0092B-C50C-407E-A947-70E740481C1C}">
                  <a14:useLocalDpi xmlns:a14="http://schemas.microsoft.com/office/drawing/2010/main" val="0"/>
                </a:ext>
              </a:extLst>
            </a:blip>
            <a:srcRect t="25237"/>
            <a:stretch>
              <a:fillRect/>
            </a:stretch>
          </p:blipFill>
          <p:spPr bwMode="auto">
            <a:xfrm flipH="1">
              <a:off x="838200" y="2874995"/>
              <a:ext cx="2686674" cy="1496534"/>
            </a:xfrm>
            <a:prstGeom prst="rect">
              <a:avLst/>
            </a:prstGeom>
            <a:noFill/>
            <a:ln>
              <a:noFill/>
            </a:ln>
          </p:spPr>
        </p:pic>
        <p:sp>
          <p:nvSpPr>
            <p:cNvPr id="8" name="テキスト ボックス 7">
              <a:extLst>
                <a:ext uri="{FF2B5EF4-FFF2-40B4-BE49-F238E27FC236}">
                  <a16:creationId xmlns:a16="http://schemas.microsoft.com/office/drawing/2014/main" id="{EA10C043-0541-497D-98D8-07B60B6ACC06}"/>
                </a:ext>
              </a:extLst>
            </p:cNvPr>
            <p:cNvSpPr txBox="1"/>
            <p:nvPr/>
          </p:nvSpPr>
          <p:spPr>
            <a:xfrm>
              <a:off x="1879083" y="6266476"/>
              <a:ext cx="800219" cy="369332"/>
            </a:xfrm>
            <a:prstGeom prst="rect">
              <a:avLst/>
            </a:prstGeom>
            <a:noFill/>
          </p:spPr>
          <p:txBody>
            <a:bodyPr wrap="none" rtlCol="0">
              <a:spAutoFit/>
            </a:bodyPr>
            <a:lstStyle/>
            <a:p>
              <a:r>
                <a:rPr lang="en-US" altLang="ja-JP" dirty="0"/>
                <a:t>225°</a:t>
              </a:r>
              <a:endParaRPr kumimoji="1" lang="ja-JP" altLang="en-US" dirty="0"/>
            </a:p>
          </p:txBody>
        </p:sp>
        <p:sp>
          <p:nvSpPr>
            <p:cNvPr id="15" name="テキスト ボックス 14">
              <a:extLst>
                <a:ext uri="{FF2B5EF4-FFF2-40B4-BE49-F238E27FC236}">
                  <a16:creationId xmlns:a16="http://schemas.microsoft.com/office/drawing/2014/main" id="{61110574-5872-4814-8767-767151BD662F}"/>
                </a:ext>
              </a:extLst>
            </p:cNvPr>
            <p:cNvSpPr txBox="1"/>
            <p:nvPr/>
          </p:nvSpPr>
          <p:spPr>
            <a:xfrm>
              <a:off x="1396707" y="2505663"/>
              <a:ext cx="1569660" cy="369332"/>
            </a:xfrm>
            <a:prstGeom prst="rect">
              <a:avLst/>
            </a:prstGeom>
            <a:noFill/>
          </p:spPr>
          <p:txBody>
            <a:bodyPr wrap="none" rtlCol="0">
              <a:spAutoFit/>
            </a:bodyPr>
            <a:lstStyle/>
            <a:p>
              <a:r>
                <a:rPr kumimoji="1" lang="ja-JP" altLang="en-US" dirty="0"/>
                <a:t>側臥位（右）</a:t>
              </a:r>
            </a:p>
          </p:txBody>
        </p:sp>
      </p:grpSp>
      <p:sp>
        <p:nvSpPr>
          <p:cNvPr id="23" name="矢印: 右 22">
            <a:extLst>
              <a:ext uri="{FF2B5EF4-FFF2-40B4-BE49-F238E27FC236}">
                <a16:creationId xmlns:a16="http://schemas.microsoft.com/office/drawing/2014/main" id="{BEA589E3-B480-449F-B6B5-198F65BE5EF3}"/>
              </a:ext>
            </a:extLst>
          </p:cNvPr>
          <p:cNvSpPr/>
          <p:nvPr/>
        </p:nvSpPr>
        <p:spPr>
          <a:xfrm>
            <a:off x="8147863" y="3852909"/>
            <a:ext cx="577048" cy="117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a:extLst>
              <a:ext uri="{FF2B5EF4-FFF2-40B4-BE49-F238E27FC236}">
                <a16:creationId xmlns:a16="http://schemas.microsoft.com/office/drawing/2014/main" id="{B042161D-05B4-4A17-B945-14E4D04BB84F}"/>
              </a:ext>
            </a:extLst>
          </p:cNvPr>
          <p:cNvGrpSpPr/>
          <p:nvPr/>
        </p:nvGrpSpPr>
        <p:grpSpPr>
          <a:xfrm>
            <a:off x="9121767" y="2691863"/>
            <a:ext cx="2607310" cy="3491045"/>
            <a:chOff x="9121767" y="2609806"/>
            <a:chExt cx="2607310" cy="3491045"/>
          </a:xfrm>
        </p:grpSpPr>
        <p:pic>
          <p:nvPicPr>
            <p:cNvPr id="25" name="図 24">
              <a:extLst>
                <a:ext uri="{FF2B5EF4-FFF2-40B4-BE49-F238E27FC236}">
                  <a16:creationId xmlns:a16="http://schemas.microsoft.com/office/drawing/2014/main" id="{7ABFA3F7-84E2-4681-8586-992B082D4118}"/>
                </a:ext>
              </a:extLst>
            </p:cNvPr>
            <p:cNvPicPr>
              <a:picLocks noChangeAspect="1"/>
            </p:cNvPicPr>
            <p:nvPr/>
          </p:nvPicPr>
          <p:blipFill>
            <a:blip r:embed="rId5"/>
            <a:stretch>
              <a:fillRect/>
            </a:stretch>
          </p:blipFill>
          <p:spPr>
            <a:xfrm>
              <a:off x="9375801" y="2609806"/>
              <a:ext cx="1754090" cy="2782975"/>
            </a:xfrm>
            <a:prstGeom prst="rect">
              <a:avLst/>
            </a:prstGeom>
          </p:spPr>
        </p:pic>
        <p:cxnSp>
          <p:nvCxnSpPr>
            <p:cNvPr id="20" name="直線コネクタ 19">
              <a:extLst>
                <a:ext uri="{FF2B5EF4-FFF2-40B4-BE49-F238E27FC236}">
                  <a16:creationId xmlns:a16="http://schemas.microsoft.com/office/drawing/2014/main" id="{D0A67594-598F-4E95-8198-FAE67A4772C8}"/>
                </a:ext>
              </a:extLst>
            </p:cNvPr>
            <p:cNvCxnSpPr>
              <a:cxnSpLocks/>
            </p:cNvCxnSpPr>
            <p:nvPr/>
          </p:nvCxnSpPr>
          <p:spPr>
            <a:xfrm flipH="1" flipV="1">
              <a:off x="10395174" y="4851756"/>
              <a:ext cx="596676" cy="42691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C4EC7DB-42DC-4424-9F37-45720995C44F}"/>
                </a:ext>
              </a:extLst>
            </p:cNvPr>
            <p:cNvCxnSpPr/>
            <p:nvPr/>
          </p:nvCxnSpPr>
          <p:spPr>
            <a:xfrm>
              <a:off x="9397591" y="4863644"/>
              <a:ext cx="99758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057CB66-C9EC-419E-872F-45433637CA26}"/>
                </a:ext>
              </a:extLst>
            </p:cNvPr>
            <p:cNvSpPr txBox="1"/>
            <p:nvPr/>
          </p:nvSpPr>
          <p:spPr>
            <a:xfrm>
              <a:off x="10928858" y="4920044"/>
              <a:ext cx="800219" cy="369332"/>
            </a:xfrm>
            <a:prstGeom prst="rect">
              <a:avLst/>
            </a:prstGeom>
            <a:noFill/>
          </p:spPr>
          <p:txBody>
            <a:bodyPr wrap="none" rtlCol="0">
              <a:spAutoFit/>
            </a:bodyPr>
            <a:lstStyle/>
            <a:p>
              <a:r>
                <a:rPr kumimoji="1" lang="en-US" altLang="ja-JP" dirty="0"/>
                <a:t>225°</a:t>
              </a:r>
              <a:endParaRPr kumimoji="1" lang="ja-JP" altLang="en-US" dirty="0"/>
            </a:p>
          </p:txBody>
        </p:sp>
        <p:sp>
          <p:nvSpPr>
            <p:cNvPr id="30" name="テキスト ボックス 29">
              <a:extLst>
                <a:ext uri="{FF2B5EF4-FFF2-40B4-BE49-F238E27FC236}">
                  <a16:creationId xmlns:a16="http://schemas.microsoft.com/office/drawing/2014/main" id="{D3C195B6-85DD-4C07-B39A-377ECED6FB97}"/>
                </a:ext>
              </a:extLst>
            </p:cNvPr>
            <p:cNvSpPr txBox="1"/>
            <p:nvPr/>
          </p:nvSpPr>
          <p:spPr>
            <a:xfrm>
              <a:off x="9121767" y="5454520"/>
              <a:ext cx="2262158" cy="646331"/>
            </a:xfrm>
            <a:prstGeom prst="rect">
              <a:avLst/>
            </a:prstGeom>
            <a:noFill/>
          </p:spPr>
          <p:txBody>
            <a:bodyPr wrap="none" rtlCol="0">
              <a:spAutoFit/>
            </a:bodyPr>
            <a:lstStyle/>
            <a:p>
              <a:r>
                <a:rPr kumimoji="1" lang="ja-JP" altLang="en-US" dirty="0"/>
                <a:t>床面側を軸として</a:t>
              </a:r>
              <a:endParaRPr kumimoji="1" lang="en-US" altLang="ja-JP" dirty="0"/>
            </a:p>
            <a:p>
              <a:r>
                <a:rPr kumimoji="1" lang="ja-JP" altLang="en-US" dirty="0"/>
                <a:t>身体の前方向に回転</a:t>
              </a:r>
            </a:p>
          </p:txBody>
        </p:sp>
      </p:grpSp>
    </p:spTree>
    <p:extLst>
      <p:ext uri="{BB962C8B-B14F-4D97-AF65-F5344CB8AC3E}">
        <p14:creationId xmlns:p14="http://schemas.microsoft.com/office/powerpoint/2010/main" val="3438341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D25ECC-138B-4CC8-A9DE-A847708F1996}"/>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AA52CCFA-9FEC-495B-91EE-7C61CF3E239E}"/>
              </a:ext>
            </a:extLst>
          </p:cNvPr>
          <p:cNvSpPr>
            <a:spLocks noGrp="1"/>
          </p:cNvSpPr>
          <p:nvPr>
            <p:ph idx="1"/>
          </p:nvPr>
        </p:nvSpPr>
        <p:spPr/>
        <p:txBody>
          <a:bodyPr/>
          <a:lstStyle/>
          <a:p>
            <a:r>
              <a:rPr kumimoji="1" lang="ja-JP" altLang="en-US" dirty="0"/>
              <a:t>臥位姿勢における視点取得課題の結果・・・</a:t>
            </a:r>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139095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CC5741-3F01-4C7F-B02C-678CCADCE50A}"/>
              </a:ext>
            </a:extLst>
          </p:cNvPr>
          <p:cNvSpPr>
            <a:spLocks noGrp="1"/>
          </p:cNvSpPr>
          <p:nvPr>
            <p:ph type="title"/>
          </p:nvPr>
        </p:nvSpPr>
        <p:spPr/>
        <p:txBody>
          <a:bodyPr/>
          <a:lstStyle/>
          <a:p>
            <a:r>
              <a:rPr kumimoji="1" lang="ja-JP" altLang="en-US" dirty="0"/>
              <a:t>空間的視点取得</a:t>
            </a:r>
          </a:p>
        </p:txBody>
      </p:sp>
      <p:sp>
        <p:nvSpPr>
          <p:cNvPr id="3" name="コンテンツ プレースホルダー 2">
            <a:extLst>
              <a:ext uri="{FF2B5EF4-FFF2-40B4-BE49-F238E27FC236}">
                <a16:creationId xmlns:a16="http://schemas.microsoft.com/office/drawing/2014/main" id="{093BDDF2-5FC9-4F25-93A0-66A6A170D48C}"/>
              </a:ext>
            </a:extLst>
          </p:cNvPr>
          <p:cNvSpPr>
            <a:spLocks noGrp="1"/>
          </p:cNvSpPr>
          <p:nvPr>
            <p:ph idx="1"/>
          </p:nvPr>
        </p:nvSpPr>
        <p:spPr>
          <a:xfrm>
            <a:off x="914400" y="2016125"/>
            <a:ext cx="10515600" cy="4351338"/>
          </a:xfrm>
        </p:spPr>
        <p:txBody>
          <a:bodyPr/>
          <a:lstStyle/>
          <a:p>
            <a:endParaRPr kumimoji="1" lang="en-US" altLang="ja-JP" dirty="0"/>
          </a:p>
          <a:p>
            <a:endParaRPr kumimoji="1" lang="ja-JP" altLang="en-US" dirty="0"/>
          </a:p>
        </p:txBody>
      </p:sp>
      <p:pic>
        <p:nvPicPr>
          <p:cNvPr id="11" name="図 10">
            <a:extLst>
              <a:ext uri="{FF2B5EF4-FFF2-40B4-BE49-F238E27FC236}">
                <a16:creationId xmlns:a16="http://schemas.microsoft.com/office/drawing/2014/main" id="{79363C9A-6607-4F0A-AA0E-634E69D4E0B3}"/>
              </a:ext>
            </a:extLst>
          </p:cNvPr>
          <p:cNvPicPr>
            <a:picLocks noChangeAspect="1"/>
          </p:cNvPicPr>
          <p:nvPr/>
        </p:nvPicPr>
        <p:blipFill>
          <a:blip r:embed="rId2"/>
          <a:stretch>
            <a:fillRect/>
          </a:stretch>
        </p:blipFill>
        <p:spPr>
          <a:xfrm>
            <a:off x="3555623" y="2359025"/>
            <a:ext cx="5921326" cy="4052304"/>
          </a:xfrm>
          <a:prstGeom prst="rect">
            <a:avLst/>
          </a:prstGeom>
        </p:spPr>
      </p:pic>
      <p:sp>
        <p:nvSpPr>
          <p:cNvPr id="13" name="思考の吹き出し: 雲形 12">
            <a:extLst>
              <a:ext uri="{FF2B5EF4-FFF2-40B4-BE49-F238E27FC236}">
                <a16:creationId xmlns:a16="http://schemas.microsoft.com/office/drawing/2014/main" id="{78D09E92-A075-4B9B-AF69-545304F61A99}"/>
              </a:ext>
            </a:extLst>
          </p:cNvPr>
          <p:cNvSpPr/>
          <p:nvPr/>
        </p:nvSpPr>
        <p:spPr>
          <a:xfrm>
            <a:off x="7829124" y="1109663"/>
            <a:ext cx="3295650" cy="2228850"/>
          </a:xfrm>
          <a:prstGeom prst="cloudCallout">
            <a:avLst>
              <a:gd name="adj1" fmla="val -68521"/>
              <a:gd name="adj2" fmla="val 83441"/>
            </a:avLst>
          </a:prstGeom>
          <a:blipFill dpi="0" rotWithShape="1">
            <a:blip r:embed="rId3"/>
            <a:srcRect/>
            <a:stretch>
              <a:fillRect t="1000" b="31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思考の吹き出し: 雲形 14">
            <a:extLst>
              <a:ext uri="{FF2B5EF4-FFF2-40B4-BE49-F238E27FC236}">
                <a16:creationId xmlns:a16="http://schemas.microsoft.com/office/drawing/2014/main" id="{9704439D-A2E6-41B8-977E-4EE02BDF11C0}"/>
              </a:ext>
            </a:extLst>
          </p:cNvPr>
          <p:cNvSpPr/>
          <p:nvPr/>
        </p:nvSpPr>
        <p:spPr>
          <a:xfrm flipH="1">
            <a:off x="748899" y="1766888"/>
            <a:ext cx="3295650" cy="2228850"/>
          </a:xfrm>
          <a:prstGeom prst="cloudCallout">
            <a:avLst>
              <a:gd name="adj1" fmla="val -50313"/>
              <a:gd name="adj2" fmla="val 53526"/>
            </a:avLst>
          </a:prstGeom>
          <a:blipFill dpi="0" rotWithShape="1">
            <a:blip r:embed="rId4"/>
            <a:srcRect/>
            <a:stretch>
              <a:fillRect l="3000" r="-3000" b="11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3333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58FBC2-2BB9-495F-BACE-888CF9215E8D}"/>
              </a:ext>
            </a:extLst>
          </p:cNvPr>
          <p:cNvSpPr>
            <a:spLocks noGrp="1"/>
          </p:cNvSpPr>
          <p:nvPr>
            <p:ph type="title"/>
          </p:nvPr>
        </p:nvSpPr>
        <p:spPr/>
        <p:txBody>
          <a:bodyPr/>
          <a:lstStyle/>
          <a:p>
            <a:r>
              <a:rPr kumimoji="1" lang="ja-JP" altLang="en-US" dirty="0"/>
              <a:t>仮想的自己運動</a:t>
            </a:r>
          </a:p>
        </p:txBody>
      </p:sp>
      <p:sp>
        <p:nvSpPr>
          <p:cNvPr id="3" name="コンテンツ プレースホルダー 2">
            <a:extLst>
              <a:ext uri="{FF2B5EF4-FFF2-40B4-BE49-F238E27FC236}">
                <a16:creationId xmlns:a16="http://schemas.microsoft.com/office/drawing/2014/main" id="{E7B0D83F-354A-4935-8586-19FB2753F4BB}"/>
              </a:ext>
            </a:extLst>
          </p:cNvPr>
          <p:cNvSpPr>
            <a:spLocks noGrp="1"/>
          </p:cNvSpPr>
          <p:nvPr>
            <p:ph idx="1"/>
          </p:nvPr>
        </p:nvSpPr>
        <p:spPr>
          <a:xfrm>
            <a:off x="838200" y="1825625"/>
            <a:ext cx="6819900" cy="4351338"/>
          </a:xfrm>
        </p:spPr>
        <p:txBody>
          <a:bodyPr>
            <a:normAutofit/>
          </a:bodyPr>
          <a:lstStyle/>
          <a:p>
            <a:r>
              <a:rPr kumimoji="1" lang="ja-JP" altLang="en-US" dirty="0"/>
              <a:t>心的回転</a:t>
            </a:r>
            <a:endParaRPr kumimoji="1" lang="en-US" altLang="ja-JP" dirty="0"/>
          </a:p>
          <a:p>
            <a:pPr lvl="1">
              <a:buFont typeface="Wingdings" panose="05000000000000000000" pitchFamily="2" charset="2"/>
              <a:buChar char="Ø"/>
            </a:pPr>
            <a:r>
              <a:rPr lang="ja-JP" altLang="en-US" dirty="0"/>
              <a:t>絵画的表象の回転</a:t>
            </a:r>
            <a:endParaRPr lang="en-US" altLang="ja-JP" dirty="0"/>
          </a:p>
          <a:p>
            <a:pPr lvl="1">
              <a:buFont typeface="Wingdings" panose="05000000000000000000" pitchFamily="2" charset="2"/>
              <a:buChar char="Ø"/>
            </a:pPr>
            <a:r>
              <a:rPr lang="ja-JP" altLang="en-US" dirty="0"/>
              <a:t>反応時間と対象の移動距離（角度）が一次関数関係にある</a:t>
            </a:r>
            <a:r>
              <a:rPr lang="en-US" altLang="ja-JP" dirty="0"/>
              <a:t>						</a:t>
            </a:r>
            <a:r>
              <a:rPr lang="ja-JP" altLang="en-US" dirty="0"/>
              <a:t>（</a:t>
            </a:r>
            <a:r>
              <a:rPr lang="en-US" altLang="ja-JP" dirty="0"/>
              <a:t>Shepard &amp; Metzler, 1971</a:t>
            </a:r>
            <a:r>
              <a:rPr lang="ja-JP" altLang="en-US" dirty="0"/>
              <a:t>）</a:t>
            </a:r>
            <a:endParaRPr lang="en-US" altLang="ja-JP" sz="2800" dirty="0"/>
          </a:p>
          <a:p>
            <a:pPr marL="457200" lvl="1" indent="0">
              <a:buNone/>
            </a:pPr>
            <a:endParaRPr lang="en-US" altLang="ja-JP" sz="2800" dirty="0"/>
          </a:p>
          <a:p>
            <a:r>
              <a:rPr kumimoji="1" lang="ja-JP" altLang="en-US" dirty="0"/>
              <a:t>空間的視点取得</a:t>
            </a:r>
            <a:endParaRPr kumimoji="1" lang="en-US" altLang="ja-JP" dirty="0"/>
          </a:p>
          <a:p>
            <a:pPr lvl="1">
              <a:buFont typeface="Wingdings" panose="05000000000000000000" pitchFamily="2" charset="2"/>
              <a:buChar char="Ø"/>
            </a:pPr>
            <a:r>
              <a:rPr lang="ja-JP" altLang="en-US" dirty="0"/>
              <a:t>仮想的自己の移動</a:t>
            </a:r>
            <a:endParaRPr lang="en-US" altLang="ja-JP" dirty="0"/>
          </a:p>
          <a:p>
            <a:pPr lvl="1">
              <a:buFont typeface="Wingdings" panose="05000000000000000000" pitchFamily="2" charset="2"/>
              <a:buChar char="Ø"/>
            </a:pPr>
            <a:r>
              <a:rPr kumimoji="1" lang="ja-JP" altLang="en-US" dirty="0"/>
              <a:t>反応時間と仮想的自己の移動距離（角度）が一次関数関係にある</a:t>
            </a:r>
            <a:r>
              <a:rPr kumimoji="1" lang="en-US" altLang="ja-JP" dirty="0"/>
              <a:t>					</a:t>
            </a:r>
            <a:r>
              <a:rPr kumimoji="1" lang="ja-JP" altLang="en-US" dirty="0"/>
              <a:t>（</a:t>
            </a:r>
            <a:r>
              <a:rPr kumimoji="1" lang="en-US" altLang="ja-JP" dirty="0" err="1"/>
              <a:t>Michelon</a:t>
            </a:r>
            <a:r>
              <a:rPr kumimoji="1" lang="en-US" altLang="ja-JP" dirty="0"/>
              <a:t> &amp; </a:t>
            </a:r>
            <a:r>
              <a:rPr kumimoji="1" lang="en-US" altLang="ja-JP" dirty="0" err="1"/>
              <a:t>Zacks</a:t>
            </a:r>
            <a:r>
              <a:rPr kumimoji="1" lang="en-US" altLang="ja-JP" dirty="0"/>
              <a:t>, 2006</a:t>
            </a:r>
            <a:r>
              <a:rPr kumimoji="1" lang="ja-JP" altLang="en-US" dirty="0"/>
              <a:t>）</a:t>
            </a:r>
          </a:p>
        </p:txBody>
      </p:sp>
      <p:pic>
        <p:nvPicPr>
          <p:cNvPr id="5" name="図 4">
            <a:extLst>
              <a:ext uri="{FF2B5EF4-FFF2-40B4-BE49-F238E27FC236}">
                <a16:creationId xmlns:a16="http://schemas.microsoft.com/office/drawing/2014/main" id="{B3EA7972-69F1-49D9-A365-9C4AFD5FB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530" y="1711325"/>
            <a:ext cx="7046595" cy="3433286"/>
          </a:xfrm>
          <a:prstGeom prst="rect">
            <a:avLst/>
          </a:prstGeom>
        </p:spPr>
      </p:pic>
      <p:pic>
        <p:nvPicPr>
          <p:cNvPr id="7" name="図 6">
            <a:extLst>
              <a:ext uri="{FF2B5EF4-FFF2-40B4-BE49-F238E27FC236}">
                <a16:creationId xmlns:a16="http://schemas.microsoft.com/office/drawing/2014/main" id="{447FC133-8593-4CB4-9420-37E08B341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5102" y="4269598"/>
            <a:ext cx="7029450" cy="3424933"/>
          </a:xfrm>
          <a:prstGeom prst="rect">
            <a:avLst/>
          </a:prstGeom>
        </p:spPr>
      </p:pic>
    </p:spTree>
    <p:extLst>
      <p:ext uri="{BB962C8B-B14F-4D97-AF65-F5344CB8AC3E}">
        <p14:creationId xmlns:p14="http://schemas.microsoft.com/office/powerpoint/2010/main" val="2411476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088463-1510-450D-B005-600284DEB14F}"/>
              </a:ext>
            </a:extLst>
          </p:cNvPr>
          <p:cNvSpPr>
            <a:spLocks noGrp="1"/>
          </p:cNvSpPr>
          <p:nvPr>
            <p:ph type="title"/>
          </p:nvPr>
        </p:nvSpPr>
        <p:spPr/>
        <p:txBody>
          <a:bodyPr/>
          <a:lstStyle/>
          <a:p>
            <a:r>
              <a:rPr kumimoji="1" lang="ja-JP" altLang="en-US" dirty="0"/>
              <a:t>視点取得の身体性</a:t>
            </a:r>
          </a:p>
        </p:txBody>
      </p:sp>
      <p:sp>
        <p:nvSpPr>
          <p:cNvPr id="3" name="コンテンツ プレースホルダー 2">
            <a:extLst>
              <a:ext uri="{FF2B5EF4-FFF2-40B4-BE49-F238E27FC236}">
                <a16:creationId xmlns:a16="http://schemas.microsoft.com/office/drawing/2014/main" id="{29528940-E063-48AD-8D4F-F368C88460C4}"/>
              </a:ext>
            </a:extLst>
          </p:cNvPr>
          <p:cNvSpPr>
            <a:spLocks noGrp="1"/>
          </p:cNvSpPr>
          <p:nvPr>
            <p:ph idx="1"/>
          </p:nvPr>
        </p:nvSpPr>
        <p:spPr/>
        <p:txBody>
          <a:bodyPr>
            <a:normAutofit/>
          </a:bodyPr>
          <a:lstStyle/>
          <a:p>
            <a:pPr marL="0" indent="0">
              <a:buNone/>
            </a:pPr>
            <a:r>
              <a:rPr lang="en-US" altLang="ja-JP" sz="2400" dirty="0"/>
              <a:t>Surtees</a:t>
            </a:r>
            <a:r>
              <a:rPr lang="ja-JP" altLang="en-US" sz="2400" dirty="0"/>
              <a:t> </a:t>
            </a:r>
            <a:r>
              <a:rPr lang="en-US" altLang="ja-JP" sz="2400" dirty="0"/>
              <a:t>et al., 2014</a:t>
            </a:r>
            <a:endParaRPr kumimoji="1" lang="ja-JP" altLang="en-US" sz="2400" dirty="0"/>
          </a:p>
        </p:txBody>
      </p:sp>
      <p:pic>
        <p:nvPicPr>
          <p:cNvPr id="4" name="図 3">
            <a:extLst>
              <a:ext uri="{FF2B5EF4-FFF2-40B4-BE49-F238E27FC236}">
                <a16:creationId xmlns:a16="http://schemas.microsoft.com/office/drawing/2014/main" id="{4B39423D-54C7-429B-A6E7-DB78EBA458CF}"/>
              </a:ext>
            </a:extLst>
          </p:cNvPr>
          <p:cNvPicPr>
            <a:picLocks noChangeAspect="1"/>
          </p:cNvPicPr>
          <p:nvPr/>
        </p:nvPicPr>
        <p:blipFill>
          <a:blip r:embed="rId2"/>
          <a:stretch>
            <a:fillRect/>
          </a:stretch>
        </p:blipFill>
        <p:spPr>
          <a:xfrm>
            <a:off x="1807007" y="2508275"/>
            <a:ext cx="4856415" cy="3732245"/>
          </a:xfrm>
          <a:prstGeom prst="rect">
            <a:avLst/>
          </a:prstGeom>
        </p:spPr>
      </p:pic>
      <p:sp>
        <p:nvSpPr>
          <p:cNvPr id="5" name="四角形: 角を丸くする 4">
            <a:extLst>
              <a:ext uri="{FF2B5EF4-FFF2-40B4-BE49-F238E27FC236}">
                <a16:creationId xmlns:a16="http://schemas.microsoft.com/office/drawing/2014/main" id="{0660DB29-2B7C-4A9B-B392-CF115AA42D5E}"/>
              </a:ext>
            </a:extLst>
          </p:cNvPr>
          <p:cNvSpPr/>
          <p:nvPr/>
        </p:nvSpPr>
        <p:spPr>
          <a:xfrm>
            <a:off x="7856738" y="2553069"/>
            <a:ext cx="3178206" cy="159867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ABB53225-6FB6-47CB-83C6-04947404280A}"/>
              </a:ext>
            </a:extLst>
          </p:cNvPr>
          <p:cNvSpPr txBox="1"/>
          <p:nvPr/>
        </p:nvSpPr>
        <p:spPr>
          <a:xfrm>
            <a:off x="7958685" y="2757615"/>
            <a:ext cx="2974312" cy="1200329"/>
          </a:xfrm>
          <a:prstGeom prst="rect">
            <a:avLst/>
          </a:prstGeom>
          <a:noFill/>
        </p:spPr>
        <p:txBody>
          <a:bodyPr wrap="square" rtlCol="0">
            <a:spAutoFit/>
          </a:bodyPr>
          <a:lstStyle/>
          <a:p>
            <a:r>
              <a:rPr lang="ja-JP" altLang="en-US" sz="2400" dirty="0"/>
              <a:t>他者と同じ身体の向きにすることで視点取得が速くなる</a:t>
            </a:r>
            <a:endParaRPr kumimoji="1" lang="ja-JP" altLang="en-US" sz="2400" dirty="0"/>
          </a:p>
        </p:txBody>
      </p:sp>
      <p:sp>
        <p:nvSpPr>
          <p:cNvPr id="7" name="矢印: 下 6">
            <a:extLst>
              <a:ext uri="{FF2B5EF4-FFF2-40B4-BE49-F238E27FC236}">
                <a16:creationId xmlns:a16="http://schemas.microsoft.com/office/drawing/2014/main" id="{CDB9D0FD-B561-45B7-A18E-F4BEF9F224EC}"/>
              </a:ext>
            </a:extLst>
          </p:cNvPr>
          <p:cNvSpPr/>
          <p:nvPr/>
        </p:nvSpPr>
        <p:spPr>
          <a:xfrm>
            <a:off x="9164854" y="4329767"/>
            <a:ext cx="561975" cy="523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79AC1BB2-1EBF-4A91-BE2B-39AB893ED2C6}"/>
              </a:ext>
            </a:extLst>
          </p:cNvPr>
          <p:cNvSpPr/>
          <p:nvPr/>
        </p:nvSpPr>
        <p:spPr>
          <a:xfrm>
            <a:off x="7856738" y="5033880"/>
            <a:ext cx="3178206" cy="119824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343356C2-E0EF-4D2A-BF57-808C8EC33FDA}"/>
              </a:ext>
            </a:extLst>
          </p:cNvPr>
          <p:cNvSpPr txBox="1"/>
          <p:nvPr/>
        </p:nvSpPr>
        <p:spPr>
          <a:xfrm>
            <a:off x="7958685" y="5217503"/>
            <a:ext cx="2974312" cy="830997"/>
          </a:xfrm>
          <a:prstGeom prst="rect">
            <a:avLst/>
          </a:prstGeom>
          <a:noFill/>
        </p:spPr>
        <p:txBody>
          <a:bodyPr wrap="square" rtlCol="0">
            <a:spAutoFit/>
          </a:bodyPr>
          <a:lstStyle/>
          <a:p>
            <a:r>
              <a:rPr kumimoji="1" lang="ja-JP" altLang="en-US" sz="2400" dirty="0"/>
              <a:t>視点取得における身体表象の使用を示唆</a:t>
            </a:r>
          </a:p>
        </p:txBody>
      </p:sp>
    </p:spTree>
    <p:extLst>
      <p:ext uri="{BB962C8B-B14F-4D97-AF65-F5344CB8AC3E}">
        <p14:creationId xmlns:p14="http://schemas.microsoft.com/office/powerpoint/2010/main" val="120447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088463-1510-450D-B005-600284DEB14F}"/>
              </a:ext>
            </a:extLst>
          </p:cNvPr>
          <p:cNvSpPr>
            <a:spLocks noGrp="1"/>
          </p:cNvSpPr>
          <p:nvPr>
            <p:ph type="title"/>
          </p:nvPr>
        </p:nvSpPr>
        <p:spPr/>
        <p:txBody>
          <a:bodyPr/>
          <a:lstStyle/>
          <a:p>
            <a:r>
              <a:rPr kumimoji="1" lang="ja-JP" altLang="en-US" dirty="0"/>
              <a:t>視点取得の身体性</a:t>
            </a:r>
          </a:p>
        </p:txBody>
      </p:sp>
      <p:sp>
        <p:nvSpPr>
          <p:cNvPr id="3" name="コンテンツ プレースホルダー 2">
            <a:extLst>
              <a:ext uri="{FF2B5EF4-FFF2-40B4-BE49-F238E27FC236}">
                <a16:creationId xmlns:a16="http://schemas.microsoft.com/office/drawing/2014/main" id="{29528940-E063-48AD-8D4F-F368C88460C4}"/>
              </a:ext>
            </a:extLst>
          </p:cNvPr>
          <p:cNvSpPr>
            <a:spLocks noGrp="1"/>
          </p:cNvSpPr>
          <p:nvPr>
            <p:ph idx="1"/>
          </p:nvPr>
        </p:nvSpPr>
        <p:spPr/>
        <p:txBody>
          <a:bodyPr>
            <a:normAutofit/>
          </a:bodyPr>
          <a:lstStyle/>
          <a:p>
            <a:pPr marL="0" indent="0">
              <a:buNone/>
            </a:pPr>
            <a:r>
              <a:rPr lang="en-US" altLang="ja-JP" sz="2400" dirty="0" err="1"/>
              <a:t>Zacks</a:t>
            </a:r>
            <a:r>
              <a:rPr lang="ja-JP" altLang="en-US" sz="2400" dirty="0"/>
              <a:t> </a:t>
            </a:r>
            <a:r>
              <a:rPr lang="en-US" altLang="ja-JP" sz="2400" dirty="0"/>
              <a:t>et al., 2000</a:t>
            </a:r>
            <a:endParaRPr kumimoji="1" lang="ja-JP" altLang="en-US" sz="2400" dirty="0"/>
          </a:p>
        </p:txBody>
      </p:sp>
      <p:pic>
        <p:nvPicPr>
          <p:cNvPr id="10" name="図 9">
            <a:extLst>
              <a:ext uri="{FF2B5EF4-FFF2-40B4-BE49-F238E27FC236}">
                <a16:creationId xmlns:a16="http://schemas.microsoft.com/office/drawing/2014/main" id="{3A72D431-57E7-4505-BCDE-5E4CDE6ECBBE}"/>
              </a:ext>
            </a:extLst>
          </p:cNvPr>
          <p:cNvPicPr>
            <a:picLocks noChangeAspect="1"/>
          </p:cNvPicPr>
          <p:nvPr/>
        </p:nvPicPr>
        <p:blipFill>
          <a:blip r:embed="rId2"/>
          <a:stretch>
            <a:fillRect/>
          </a:stretch>
        </p:blipFill>
        <p:spPr>
          <a:xfrm>
            <a:off x="838200" y="2650935"/>
            <a:ext cx="6463519" cy="2369072"/>
          </a:xfrm>
          <a:prstGeom prst="rect">
            <a:avLst/>
          </a:prstGeom>
        </p:spPr>
      </p:pic>
      <p:pic>
        <p:nvPicPr>
          <p:cNvPr id="11" name="図 10">
            <a:extLst>
              <a:ext uri="{FF2B5EF4-FFF2-40B4-BE49-F238E27FC236}">
                <a16:creationId xmlns:a16="http://schemas.microsoft.com/office/drawing/2014/main" id="{8E7A10F6-097E-41EE-9CF7-471723B220E8}"/>
              </a:ext>
            </a:extLst>
          </p:cNvPr>
          <p:cNvPicPr>
            <a:picLocks noChangeAspect="1"/>
          </p:cNvPicPr>
          <p:nvPr/>
        </p:nvPicPr>
        <p:blipFill>
          <a:blip r:embed="rId3"/>
          <a:stretch>
            <a:fillRect/>
          </a:stretch>
        </p:blipFill>
        <p:spPr>
          <a:xfrm>
            <a:off x="7926691" y="2145353"/>
            <a:ext cx="3635433" cy="3163747"/>
          </a:xfrm>
          <a:prstGeom prst="rect">
            <a:avLst/>
          </a:prstGeom>
        </p:spPr>
      </p:pic>
      <p:sp>
        <p:nvSpPr>
          <p:cNvPr id="12" name="四角形: 角を丸くする 11">
            <a:extLst>
              <a:ext uri="{FF2B5EF4-FFF2-40B4-BE49-F238E27FC236}">
                <a16:creationId xmlns:a16="http://schemas.microsoft.com/office/drawing/2014/main" id="{C0EDA983-EB1A-4512-834A-2372546902FD}"/>
              </a:ext>
            </a:extLst>
          </p:cNvPr>
          <p:cNvSpPr/>
          <p:nvPr/>
        </p:nvSpPr>
        <p:spPr>
          <a:xfrm>
            <a:off x="2667569" y="5598194"/>
            <a:ext cx="6856863" cy="88012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1A137335-05FC-46F5-A222-9F5A7242FA66}"/>
              </a:ext>
            </a:extLst>
          </p:cNvPr>
          <p:cNvSpPr txBox="1"/>
          <p:nvPr/>
        </p:nvSpPr>
        <p:spPr>
          <a:xfrm>
            <a:off x="2821333" y="5807424"/>
            <a:ext cx="6549334" cy="461665"/>
          </a:xfrm>
          <a:prstGeom prst="rect">
            <a:avLst/>
          </a:prstGeom>
          <a:noFill/>
        </p:spPr>
        <p:txBody>
          <a:bodyPr wrap="square" rtlCol="0">
            <a:spAutoFit/>
          </a:bodyPr>
          <a:lstStyle/>
          <a:p>
            <a:r>
              <a:rPr kumimoji="1" lang="ja-JP" altLang="en-US" sz="2400" dirty="0"/>
              <a:t>回転角度による反応時間の増加がみられない</a:t>
            </a:r>
          </a:p>
        </p:txBody>
      </p:sp>
    </p:spTree>
    <p:extLst>
      <p:ext uri="{BB962C8B-B14F-4D97-AF65-F5344CB8AC3E}">
        <p14:creationId xmlns:p14="http://schemas.microsoft.com/office/powerpoint/2010/main" val="29438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796868-3036-48B5-AA79-2AA2E8BAB038}"/>
              </a:ext>
            </a:extLst>
          </p:cNvPr>
          <p:cNvSpPr>
            <a:spLocks noGrp="1"/>
          </p:cNvSpPr>
          <p:nvPr>
            <p:ph type="title"/>
          </p:nvPr>
        </p:nvSpPr>
        <p:spPr/>
        <p:txBody>
          <a:bodyPr/>
          <a:lstStyle/>
          <a:p>
            <a:r>
              <a:rPr kumimoji="1" lang="ja-JP" altLang="en-US" dirty="0"/>
              <a:t>目的</a:t>
            </a:r>
          </a:p>
        </p:txBody>
      </p:sp>
      <p:sp>
        <p:nvSpPr>
          <p:cNvPr id="3" name="コンテンツ プレースホルダー 2">
            <a:extLst>
              <a:ext uri="{FF2B5EF4-FFF2-40B4-BE49-F238E27FC236}">
                <a16:creationId xmlns:a16="http://schemas.microsoft.com/office/drawing/2014/main" id="{95C7BBE5-C945-42C5-AF45-1F31D3701DB8}"/>
              </a:ext>
            </a:extLst>
          </p:cNvPr>
          <p:cNvSpPr>
            <a:spLocks noGrp="1"/>
          </p:cNvSpPr>
          <p:nvPr>
            <p:ph idx="1"/>
          </p:nvPr>
        </p:nvSpPr>
        <p:spPr/>
        <p:txBody>
          <a:bodyPr/>
          <a:lstStyle/>
          <a:p>
            <a:r>
              <a:rPr kumimoji="1" lang="ja-JP" altLang="en-US" dirty="0"/>
              <a:t>地面に対して水平な回転運動では，身体性の影響がみられる（</a:t>
            </a:r>
            <a:r>
              <a:rPr kumimoji="1" lang="en-US" altLang="ja-JP" dirty="0"/>
              <a:t>Surtees et al., 2014</a:t>
            </a:r>
            <a:r>
              <a:rPr kumimoji="1" lang="ja-JP" altLang="en-US" dirty="0"/>
              <a:t>）</a:t>
            </a:r>
            <a:endParaRPr kumimoji="1" lang="en-US" altLang="ja-JP" dirty="0"/>
          </a:p>
          <a:p>
            <a:endParaRPr lang="en-US" altLang="ja-JP" dirty="0"/>
          </a:p>
          <a:p>
            <a:r>
              <a:rPr kumimoji="1" lang="ja-JP" altLang="en-US" dirty="0"/>
              <a:t>一方で，地面に対して垂直な回転では，反応時間の一次関数的増加がみられないという報告もある（</a:t>
            </a:r>
            <a:r>
              <a:rPr kumimoji="1" lang="en-US" altLang="ja-JP" dirty="0" err="1"/>
              <a:t>Zacks</a:t>
            </a:r>
            <a:r>
              <a:rPr kumimoji="1" lang="en-US" altLang="ja-JP" dirty="0"/>
              <a:t> et al., 2000</a:t>
            </a:r>
            <a:r>
              <a:rPr kumimoji="1" lang="ja-JP" altLang="en-US" dirty="0"/>
              <a:t>）</a:t>
            </a:r>
          </a:p>
        </p:txBody>
      </p:sp>
      <p:sp>
        <p:nvSpPr>
          <p:cNvPr id="5" name="四角形: 角を丸くする 4">
            <a:extLst>
              <a:ext uri="{FF2B5EF4-FFF2-40B4-BE49-F238E27FC236}">
                <a16:creationId xmlns:a16="http://schemas.microsoft.com/office/drawing/2014/main" id="{509F0994-6B59-4626-B9C2-5C54331975F8}"/>
              </a:ext>
            </a:extLst>
          </p:cNvPr>
          <p:cNvSpPr/>
          <p:nvPr/>
        </p:nvSpPr>
        <p:spPr>
          <a:xfrm>
            <a:off x="1302400" y="4578293"/>
            <a:ext cx="9587200" cy="159867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9BCA0CF0-5F21-49F2-812C-07DF469A92D9}"/>
              </a:ext>
            </a:extLst>
          </p:cNvPr>
          <p:cNvSpPr txBox="1"/>
          <p:nvPr/>
        </p:nvSpPr>
        <p:spPr>
          <a:xfrm>
            <a:off x="1609928" y="4962130"/>
            <a:ext cx="8972145" cy="830997"/>
          </a:xfrm>
          <a:prstGeom prst="rect">
            <a:avLst/>
          </a:prstGeom>
          <a:noFill/>
        </p:spPr>
        <p:txBody>
          <a:bodyPr wrap="square" rtlCol="0">
            <a:spAutoFit/>
          </a:bodyPr>
          <a:lstStyle/>
          <a:p>
            <a:r>
              <a:rPr kumimoji="1" lang="ja-JP" altLang="en-US" sz="2400" dirty="0"/>
              <a:t>臥位姿勢において視点取得課題を行うことで，回転方向が地面に対して鉛直な場合の仮想的自己運動の特性を調べる</a:t>
            </a:r>
          </a:p>
        </p:txBody>
      </p:sp>
    </p:spTree>
    <p:extLst>
      <p:ext uri="{BB962C8B-B14F-4D97-AF65-F5344CB8AC3E}">
        <p14:creationId xmlns:p14="http://schemas.microsoft.com/office/powerpoint/2010/main" val="38867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図 1">
            <a:extLst>
              <a:ext uri="{FF2B5EF4-FFF2-40B4-BE49-F238E27FC236}">
                <a16:creationId xmlns:a16="http://schemas.microsoft.com/office/drawing/2014/main" id="{8E9D4133-3AE0-466F-8910-7BF99C9D1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253" y="3429000"/>
            <a:ext cx="5873184" cy="244412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7E129A65-7950-4D7E-ACC1-215A77E93E4A}"/>
              </a:ext>
            </a:extLst>
          </p:cNvPr>
          <p:cNvSpPr>
            <a:spLocks noGrp="1"/>
          </p:cNvSpPr>
          <p:nvPr>
            <p:ph type="title"/>
          </p:nvPr>
        </p:nvSpPr>
        <p:spPr/>
        <p:txBody>
          <a:bodyPr/>
          <a:lstStyle/>
          <a:p>
            <a:r>
              <a:rPr kumimoji="1" lang="ja-JP" altLang="en-US" dirty="0"/>
              <a:t>実験概要</a:t>
            </a:r>
          </a:p>
        </p:txBody>
      </p:sp>
      <p:sp>
        <p:nvSpPr>
          <p:cNvPr id="6" name="テキスト ボックス 5">
            <a:extLst>
              <a:ext uri="{FF2B5EF4-FFF2-40B4-BE49-F238E27FC236}">
                <a16:creationId xmlns:a16="http://schemas.microsoft.com/office/drawing/2014/main" id="{CB398D6F-F546-4DC3-8CFD-71F926F08AD7}"/>
              </a:ext>
            </a:extLst>
          </p:cNvPr>
          <p:cNvSpPr txBox="1"/>
          <p:nvPr/>
        </p:nvSpPr>
        <p:spPr>
          <a:xfrm>
            <a:off x="838200" y="1839645"/>
            <a:ext cx="4301971" cy="1569660"/>
          </a:xfrm>
          <a:prstGeom prst="rect">
            <a:avLst/>
          </a:prstGeom>
          <a:noFill/>
        </p:spPr>
        <p:txBody>
          <a:bodyPr wrap="square" rtlCol="0">
            <a:spAutoFit/>
          </a:bodyPr>
          <a:lstStyle/>
          <a:p>
            <a:r>
              <a:rPr kumimoji="1" lang="ja-JP" altLang="en-US" sz="2400" dirty="0"/>
              <a:t>姿勢</a:t>
            </a:r>
            <a:endParaRPr kumimoji="1" lang="en-US" altLang="ja-JP" sz="2400" dirty="0"/>
          </a:p>
          <a:p>
            <a:r>
              <a:rPr lang="ja-JP" altLang="en-US" sz="2400" dirty="0"/>
              <a:t>　座位</a:t>
            </a:r>
            <a:endParaRPr lang="en-US" altLang="ja-JP" sz="2400" dirty="0"/>
          </a:p>
          <a:p>
            <a:r>
              <a:rPr lang="ja-JP" altLang="en-US" sz="2400" dirty="0"/>
              <a:t>　側臥位（右）</a:t>
            </a:r>
            <a:endParaRPr lang="en-US" altLang="ja-JP" sz="2400" dirty="0"/>
          </a:p>
          <a:p>
            <a:r>
              <a:rPr lang="ja-JP" altLang="en-US" sz="2400" dirty="0"/>
              <a:t>　側臥位（左）　の</a:t>
            </a:r>
            <a:r>
              <a:rPr lang="en-US" altLang="ja-JP" sz="2400" dirty="0"/>
              <a:t>3</a:t>
            </a:r>
            <a:r>
              <a:rPr lang="ja-JP" altLang="en-US" sz="2400" dirty="0"/>
              <a:t>条件</a:t>
            </a:r>
            <a:endParaRPr kumimoji="1" lang="ja-JP" altLang="en-US" sz="2400" dirty="0"/>
          </a:p>
        </p:txBody>
      </p:sp>
      <p:sp>
        <p:nvSpPr>
          <p:cNvPr id="7" name="テキスト ボックス 6">
            <a:extLst>
              <a:ext uri="{FF2B5EF4-FFF2-40B4-BE49-F238E27FC236}">
                <a16:creationId xmlns:a16="http://schemas.microsoft.com/office/drawing/2014/main" id="{525EA6AC-892E-4C02-AF2E-232B588A278D}"/>
              </a:ext>
            </a:extLst>
          </p:cNvPr>
          <p:cNvSpPr txBox="1"/>
          <p:nvPr/>
        </p:nvSpPr>
        <p:spPr>
          <a:xfrm>
            <a:off x="5643093" y="1854059"/>
            <a:ext cx="4953954" cy="1200329"/>
          </a:xfrm>
          <a:prstGeom prst="rect">
            <a:avLst/>
          </a:prstGeom>
          <a:noFill/>
        </p:spPr>
        <p:txBody>
          <a:bodyPr wrap="square" rtlCol="0">
            <a:spAutoFit/>
          </a:bodyPr>
          <a:lstStyle/>
          <a:p>
            <a:r>
              <a:rPr lang="ja-JP" altLang="en-US" sz="2400" dirty="0"/>
              <a:t>視点取得課題</a:t>
            </a:r>
            <a:endParaRPr lang="en-US" altLang="ja-JP" sz="2400" dirty="0"/>
          </a:p>
          <a:p>
            <a:r>
              <a:rPr kumimoji="1" lang="ja-JP" altLang="en-US" sz="2400" dirty="0"/>
              <a:t>　アバター視点で「</a:t>
            </a:r>
            <a:r>
              <a:rPr lang="en-US" altLang="ja-JP" sz="2400" dirty="0"/>
              <a:t>b, d, p, q</a:t>
            </a:r>
            <a:r>
              <a:rPr kumimoji="1" lang="ja-JP" altLang="en-US" sz="2400" dirty="0"/>
              <a:t>」の</a:t>
            </a:r>
            <a:endParaRPr kumimoji="1" lang="en-US" altLang="ja-JP" sz="2400" dirty="0"/>
          </a:p>
          <a:p>
            <a:r>
              <a:rPr lang="ja-JP" altLang="en-US" sz="2400" dirty="0"/>
              <a:t>　</a:t>
            </a:r>
            <a:r>
              <a:rPr kumimoji="1" lang="ja-JP" altLang="en-US" sz="2400" dirty="0"/>
              <a:t>いずれかを答える</a:t>
            </a:r>
          </a:p>
        </p:txBody>
      </p:sp>
      <p:pic>
        <p:nvPicPr>
          <p:cNvPr id="8" name="図 7" descr="C:\Users\tinui\AppData\Local\Microsoft\Windows\INetCache\Content.Word\IMG_8712.jpg">
            <a:extLst>
              <a:ext uri="{FF2B5EF4-FFF2-40B4-BE49-F238E27FC236}">
                <a16:creationId xmlns:a16="http://schemas.microsoft.com/office/drawing/2014/main" id="{E66DD353-3380-4A21-8FBC-988F95317A00}"/>
              </a:ext>
            </a:extLst>
          </p:cNvPr>
          <p:cNvPicPr/>
          <p:nvPr/>
        </p:nvPicPr>
        <p:blipFill>
          <a:blip r:embed="rId3" cstate="print">
            <a:extLst>
              <a:ext uri="{28A0092B-C50C-407E-A947-70E740481C1C}">
                <a14:useLocalDpi xmlns:a14="http://schemas.microsoft.com/office/drawing/2010/main" val="0"/>
              </a:ext>
            </a:extLst>
          </a:blip>
          <a:srcRect t="25237"/>
          <a:stretch>
            <a:fillRect/>
          </a:stretch>
        </p:blipFill>
        <p:spPr bwMode="auto">
          <a:xfrm>
            <a:off x="1082347" y="3680731"/>
            <a:ext cx="3912248" cy="2234559"/>
          </a:xfrm>
          <a:prstGeom prst="rect">
            <a:avLst/>
          </a:prstGeom>
          <a:noFill/>
          <a:ln>
            <a:noFill/>
          </a:ln>
        </p:spPr>
      </p:pic>
      <p:sp>
        <p:nvSpPr>
          <p:cNvPr id="9" name="テキスト ボックス 8">
            <a:extLst>
              <a:ext uri="{FF2B5EF4-FFF2-40B4-BE49-F238E27FC236}">
                <a16:creationId xmlns:a16="http://schemas.microsoft.com/office/drawing/2014/main" id="{CAFE05A6-81A5-4906-8BED-DA1C96DEE89F}"/>
              </a:ext>
            </a:extLst>
          </p:cNvPr>
          <p:cNvSpPr txBox="1"/>
          <p:nvPr/>
        </p:nvSpPr>
        <p:spPr>
          <a:xfrm>
            <a:off x="1945070" y="5925053"/>
            <a:ext cx="2186803" cy="461665"/>
          </a:xfrm>
          <a:prstGeom prst="rect">
            <a:avLst/>
          </a:prstGeom>
          <a:noFill/>
        </p:spPr>
        <p:txBody>
          <a:bodyPr wrap="square" rtlCol="0">
            <a:spAutoFit/>
          </a:bodyPr>
          <a:lstStyle/>
          <a:p>
            <a:pPr algn="ctr"/>
            <a:r>
              <a:rPr kumimoji="1" lang="ja-JP" altLang="en-US" sz="2400" dirty="0"/>
              <a:t>側臥位（左）</a:t>
            </a:r>
          </a:p>
        </p:txBody>
      </p:sp>
      <p:sp>
        <p:nvSpPr>
          <p:cNvPr id="11" name="テキスト ボックス 10">
            <a:extLst>
              <a:ext uri="{FF2B5EF4-FFF2-40B4-BE49-F238E27FC236}">
                <a16:creationId xmlns:a16="http://schemas.microsoft.com/office/drawing/2014/main" id="{DAFCA3E8-9914-42AB-B008-D463A0C24D76}"/>
              </a:ext>
            </a:extLst>
          </p:cNvPr>
          <p:cNvSpPr txBox="1"/>
          <p:nvPr/>
        </p:nvSpPr>
        <p:spPr>
          <a:xfrm>
            <a:off x="7530444" y="5925053"/>
            <a:ext cx="2186803" cy="461665"/>
          </a:xfrm>
          <a:prstGeom prst="rect">
            <a:avLst/>
          </a:prstGeom>
          <a:noFill/>
        </p:spPr>
        <p:txBody>
          <a:bodyPr wrap="square" rtlCol="0">
            <a:spAutoFit/>
          </a:bodyPr>
          <a:lstStyle/>
          <a:p>
            <a:pPr algn="ctr"/>
            <a:r>
              <a:rPr lang="ja-JP" altLang="en-US" sz="2400" dirty="0"/>
              <a:t>刺激例</a:t>
            </a:r>
            <a:endParaRPr kumimoji="1" lang="ja-JP" altLang="en-US" sz="2400" dirty="0"/>
          </a:p>
        </p:txBody>
      </p:sp>
    </p:spTree>
    <p:extLst>
      <p:ext uri="{BB962C8B-B14F-4D97-AF65-F5344CB8AC3E}">
        <p14:creationId xmlns:p14="http://schemas.microsoft.com/office/powerpoint/2010/main" val="3550025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79AB7-5632-4508-A2CA-2B01CA0F2E5A}"/>
              </a:ext>
            </a:extLst>
          </p:cNvPr>
          <p:cNvSpPr>
            <a:spLocks noGrp="1"/>
          </p:cNvSpPr>
          <p:nvPr>
            <p:ph type="title"/>
          </p:nvPr>
        </p:nvSpPr>
        <p:spPr/>
        <p:txBody>
          <a:bodyPr/>
          <a:lstStyle/>
          <a:p>
            <a:r>
              <a:rPr kumimoji="1" lang="ja-JP" altLang="en-US" dirty="0"/>
              <a:t>実験条件</a:t>
            </a:r>
          </a:p>
        </p:txBody>
      </p:sp>
      <p:sp>
        <p:nvSpPr>
          <p:cNvPr id="3" name="コンテンツ プレースホルダー 2">
            <a:extLst>
              <a:ext uri="{FF2B5EF4-FFF2-40B4-BE49-F238E27FC236}">
                <a16:creationId xmlns:a16="http://schemas.microsoft.com/office/drawing/2014/main" id="{699365DC-A9C8-46EB-9696-2F58F9F491C8}"/>
              </a:ext>
            </a:extLst>
          </p:cNvPr>
          <p:cNvSpPr>
            <a:spLocks noGrp="1"/>
          </p:cNvSpPr>
          <p:nvPr>
            <p:ph idx="1"/>
          </p:nvPr>
        </p:nvSpPr>
        <p:spPr/>
        <p:txBody>
          <a:bodyPr>
            <a:normAutofit lnSpcReduction="10000"/>
          </a:bodyPr>
          <a:lstStyle/>
          <a:p>
            <a:r>
              <a:rPr kumimoji="1" lang="ja-JP" altLang="en-US" sz="2400" dirty="0"/>
              <a:t>座位ブロック，</a:t>
            </a:r>
            <a:r>
              <a:rPr lang="ja-JP" altLang="en-US" sz="2400" dirty="0"/>
              <a:t>左</a:t>
            </a:r>
            <a:r>
              <a:rPr kumimoji="1" lang="ja-JP" altLang="en-US" sz="2400" dirty="0"/>
              <a:t>側臥位ブロック，右側臥位ブロックを実施</a:t>
            </a:r>
            <a:endParaRPr kumimoji="1" lang="en-US" altLang="ja-JP" sz="2400" dirty="0"/>
          </a:p>
          <a:p>
            <a:pPr lvl="1"/>
            <a:r>
              <a:rPr lang="ja-JP" altLang="en-US" dirty="0"/>
              <a:t>ブロックの順序は参加者間でカウンターバランスをとった</a:t>
            </a:r>
            <a:endParaRPr lang="en-US" altLang="ja-JP" dirty="0"/>
          </a:p>
          <a:p>
            <a:pPr lvl="1"/>
            <a:endParaRPr lang="en-US" altLang="ja-JP" dirty="0"/>
          </a:p>
          <a:p>
            <a:r>
              <a:rPr kumimoji="1" lang="ja-JP" altLang="en-US" sz="2400" dirty="0"/>
              <a:t>刺激文字：</a:t>
            </a:r>
            <a:r>
              <a:rPr kumimoji="1" lang="en-US" altLang="ja-JP" sz="2400" dirty="0"/>
              <a:t>b, d, p, q</a:t>
            </a:r>
          </a:p>
          <a:p>
            <a:r>
              <a:rPr lang="ja-JP" altLang="en-US" sz="2400" dirty="0"/>
              <a:t>刺激角度：</a:t>
            </a:r>
            <a:r>
              <a:rPr lang="en-US" altLang="ja-JP" sz="2400" dirty="0"/>
              <a:t>0</a:t>
            </a:r>
            <a:r>
              <a:rPr lang="en-US" altLang="ja-JP" sz="2400" dirty="0">
                <a:latin typeface="+mn-ea"/>
              </a:rPr>
              <a:t>°45°135°180°225°315°</a:t>
            </a:r>
          </a:p>
          <a:p>
            <a:r>
              <a:rPr lang="ja-JP" altLang="en-US" sz="2400" dirty="0">
                <a:latin typeface="Century" panose="02040604050505020304" pitchFamily="18" charset="0"/>
              </a:rPr>
              <a:t>試行数：ブロック（</a:t>
            </a:r>
            <a:r>
              <a:rPr lang="en-US" altLang="ja-JP" sz="2400" dirty="0">
                <a:latin typeface="Century" panose="02040604050505020304" pitchFamily="18" charset="0"/>
              </a:rPr>
              <a:t>3</a:t>
            </a:r>
            <a:r>
              <a:rPr lang="ja-JP" altLang="en-US" sz="2400" dirty="0">
                <a:latin typeface="Century" panose="02040604050505020304" pitchFamily="18" charset="0"/>
              </a:rPr>
              <a:t>）</a:t>
            </a:r>
            <a:r>
              <a:rPr lang="en-US" altLang="ja-JP" sz="2400" dirty="0">
                <a:latin typeface="Century" panose="02040604050505020304" pitchFamily="18" charset="0"/>
              </a:rPr>
              <a:t>×</a:t>
            </a:r>
            <a:r>
              <a:rPr lang="ja-JP" altLang="en-US" sz="2400" dirty="0">
                <a:latin typeface="Century" panose="02040604050505020304" pitchFamily="18" charset="0"/>
              </a:rPr>
              <a:t>文字（</a:t>
            </a:r>
            <a:r>
              <a:rPr lang="en-US" altLang="ja-JP" sz="2400" dirty="0">
                <a:latin typeface="Century" panose="02040604050505020304" pitchFamily="18" charset="0"/>
              </a:rPr>
              <a:t>4</a:t>
            </a:r>
            <a:r>
              <a:rPr lang="ja-JP" altLang="en-US" sz="2400" dirty="0">
                <a:latin typeface="Century" panose="02040604050505020304" pitchFamily="18" charset="0"/>
              </a:rPr>
              <a:t>）</a:t>
            </a:r>
            <a:r>
              <a:rPr lang="en-US" altLang="ja-JP" sz="2400" dirty="0">
                <a:latin typeface="Century" panose="02040604050505020304" pitchFamily="18" charset="0"/>
              </a:rPr>
              <a:t>×</a:t>
            </a:r>
            <a:r>
              <a:rPr lang="ja-JP" altLang="en-US" sz="2400" dirty="0">
                <a:latin typeface="Century" panose="02040604050505020304" pitchFamily="18" charset="0"/>
              </a:rPr>
              <a:t>角度（</a:t>
            </a:r>
            <a:r>
              <a:rPr lang="en-US" altLang="ja-JP" sz="2400" dirty="0">
                <a:latin typeface="Century" panose="02040604050505020304" pitchFamily="18" charset="0"/>
              </a:rPr>
              <a:t>6</a:t>
            </a:r>
            <a:r>
              <a:rPr lang="ja-JP" altLang="en-US" sz="2400" dirty="0">
                <a:latin typeface="Century" panose="02040604050505020304" pitchFamily="18" charset="0"/>
              </a:rPr>
              <a:t>）</a:t>
            </a:r>
            <a:endParaRPr lang="en-US" altLang="ja-JP" sz="2400" dirty="0">
              <a:latin typeface="Century" panose="02040604050505020304" pitchFamily="18" charset="0"/>
            </a:endParaRPr>
          </a:p>
          <a:p>
            <a:pPr marL="0" indent="0">
              <a:buNone/>
            </a:pPr>
            <a:r>
              <a:rPr lang="en-US" altLang="ja-JP" sz="2400" dirty="0">
                <a:latin typeface="Century" panose="02040604050505020304" pitchFamily="18" charset="0"/>
              </a:rPr>
              <a:t>						×</a:t>
            </a:r>
            <a:r>
              <a:rPr lang="ja-JP" altLang="en-US" sz="2400" dirty="0">
                <a:latin typeface="Century" panose="02040604050505020304" pitchFamily="18" charset="0"/>
              </a:rPr>
              <a:t>繰り返し（</a:t>
            </a:r>
            <a:r>
              <a:rPr lang="en-US" altLang="ja-JP" sz="2400" dirty="0">
                <a:latin typeface="Century" panose="02040604050505020304" pitchFamily="18" charset="0"/>
              </a:rPr>
              <a:t>4</a:t>
            </a:r>
            <a:r>
              <a:rPr lang="ja-JP" altLang="en-US" sz="2400" dirty="0">
                <a:latin typeface="Century" panose="02040604050505020304" pitchFamily="18" charset="0"/>
              </a:rPr>
              <a:t>）</a:t>
            </a:r>
            <a:r>
              <a:rPr lang="en-US" altLang="ja-JP" sz="2400" dirty="0">
                <a:latin typeface="Century" panose="02040604050505020304" pitchFamily="18" charset="0"/>
              </a:rPr>
              <a:t>= 288</a:t>
            </a:r>
            <a:r>
              <a:rPr lang="ja-JP" altLang="en-US" sz="2400" dirty="0">
                <a:latin typeface="Century" panose="02040604050505020304" pitchFamily="18" charset="0"/>
              </a:rPr>
              <a:t>試行</a:t>
            </a:r>
            <a:endParaRPr lang="en-US" altLang="ja-JP" sz="2400" dirty="0">
              <a:latin typeface="Century" panose="02040604050505020304" pitchFamily="18" charset="0"/>
            </a:endParaRPr>
          </a:p>
          <a:p>
            <a:pPr marL="0" indent="0">
              <a:buNone/>
            </a:pPr>
            <a:endParaRPr lang="en-US" altLang="ja-JP" sz="2400" dirty="0">
              <a:latin typeface="Century" panose="02040604050505020304" pitchFamily="18" charset="0"/>
            </a:endParaRPr>
          </a:p>
          <a:p>
            <a:r>
              <a:rPr kumimoji="1" lang="ja-JP" altLang="en-US" sz="2400" dirty="0">
                <a:latin typeface="Century" panose="02040604050505020304" pitchFamily="18" charset="0"/>
              </a:rPr>
              <a:t>応答はボイスキーを用いた口頭応答</a:t>
            </a:r>
            <a:endParaRPr kumimoji="1" lang="en-US" altLang="ja-JP" sz="2400" dirty="0">
              <a:latin typeface="Century" panose="02040604050505020304" pitchFamily="18" charset="0"/>
            </a:endParaRPr>
          </a:p>
          <a:p>
            <a:r>
              <a:rPr lang="ja-JP" altLang="en-US" sz="2400" dirty="0">
                <a:latin typeface="Century" panose="02040604050505020304" pitchFamily="18" charset="0"/>
              </a:rPr>
              <a:t>画面方向（＝刺激方向）は，姿勢によらず正立</a:t>
            </a:r>
            <a:endParaRPr kumimoji="1" lang="ja-JP" altLang="en-US" sz="2400" dirty="0">
              <a:latin typeface="Century" panose="02040604050505020304" pitchFamily="18" charset="0"/>
            </a:endParaRPr>
          </a:p>
        </p:txBody>
      </p:sp>
    </p:spTree>
    <p:extLst>
      <p:ext uri="{BB962C8B-B14F-4D97-AF65-F5344CB8AC3E}">
        <p14:creationId xmlns:p14="http://schemas.microsoft.com/office/powerpoint/2010/main" val="603524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637761-3E72-420E-B76A-53C2D494E03D}"/>
              </a:ext>
            </a:extLst>
          </p:cNvPr>
          <p:cNvSpPr>
            <a:spLocks noGrp="1"/>
          </p:cNvSpPr>
          <p:nvPr>
            <p:ph type="title"/>
          </p:nvPr>
        </p:nvSpPr>
        <p:spPr/>
        <p:txBody>
          <a:bodyPr/>
          <a:lstStyle/>
          <a:p>
            <a:r>
              <a:rPr kumimoji="1" lang="ja-JP" altLang="en-US" dirty="0"/>
              <a:t>試行の流れ</a:t>
            </a:r>
          </a:p>
        </p:txBody>
      </p:sp>
      <p:pic>
        <p:nvPicPr>
          <p:cNvPr id="14" name="図 13">
            <a:extLst>
              <a:ext uri="{FF2B5EF4-FFF2-40B4-BE49-F238E27FC236}">
                <a16:creationId xmlns:a16="http://schemas.microsoft.com/office/drawing/2014/main" id="{E95D7137-AAA7-4629-9ED3-82858FFA60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369" y="2219690"/>
            <a:ext cx="2880000" cy="1618823"/>
          </a:xfrm>
          <a:prstGeom prst="rect">
            <a:avLst/>
          </a:prstGeom>
          <a:noFill/>
          <a:ln>
            <a:noFill/>
          </a:ln>
        </p:spPr>
      </p:pic>
      <p:pic>
        <p:nvPicPr>
          <p:cNvPr id="15" name="図 14">
            <a:extLst>
              <a:ext uri="{FF2B5EF4-FFF2-40B4-BE49-F238E27FC236}">
                <a16:creationId xmlns:a16="http://schemas.microsoft.com/office/drawing/2014/main" id="{6C4B93DC-D81C-4B34-A35A-2BD99F1CA3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536410" y="2219690"/>
            <a:ext cx="2880000" cy="1618823"/>
          </a:xfrm>
          <a:prstGeom prst="rect">
            <a:avLst/>
          </a:prstGeom>
          <a:noFill/>
          <a:ln>
            <a:noFill/>
          </a:ln>
        </p:spPr>
      </p:pic>
      <p:pic>
        <p:nvPicPr>
          <p:cNvPr id="16" name="図 15">
            <a:extLst>
              <a:ext uri="{FF2B5EF4-FFF2-40B4-BE49-F238E27FC236}">
                <a16:creationId xmlns:a16="http://schemas.microsoft.com/office/drawing/2014/main" id="{C0B3FEFF-2533-40F8-AE9E-00D9143A98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474451" y="2219690"/>
            <a:ext cx="2880000" cy="1618823"/>
          </a:xfrm>
          <a:prstGeom prst="rect">
            <a:avLst/>
          </a:prstGeom>
          <a:noFill/>
          <a:ln>
            <a:noFill/>
          </a:ln>
        </p:spPr>
      </p:pic>
      <p:sp>
        <p:nvSpPr>
          <p:cNvPr id="18" name="矢印: 右 17">
            <a:extLst>
              <a:ext uri="{FF2B5EF4-FFF2-40B4-BE49-F238E27FC236}">
                <a16:creationId xmlns:a16="http://schemas.microsoft.com/office/drawing/2014/main" id="{A38E1236-D9DA-4C22-8596-FC1596369415}"/>
              </a:ext>
            </a:extLst>
          </p:cNvPr>
          <p:cNvSpPr/>
          <p:nvPr/>
        </p:nvSpPr>
        <p:spPr>
          <a:xfrm>
            <a:off x="598369" y="3980873"/>
            <a:ext cx="10755431" cy="554182"/>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FC84151-FBDE-4EBA-874F-902C1DABF023}"/>
              </a:ext>
            </a:extLst>
          </p:cNvPr>
          <p:cNvSpPr txBox="1"/>
          <p:nvPr/>
        </p:nvSpPr>
        <p:spPr>
          <a:xfrm>
            <a:off x="1209928" y="1758025"/>
            <a:ext cx="1656882" cy="461665"/>
          </a:xfrm>
          <a:prstGeom prst="rect">
            <a:avLst/>
          </a:prstGeom>
          <a:noFill/>
        </p:spPr>
        <p:txBody>
          <a:bodyPr wrap="square" rtlCol="0">
            <a:spAutoFit/>
          </a:bodyPr>
          <a:lstStyle/>
          <a:p>
            <a:pPr algn="ctr"/>
            <a:r>
              <a:rPr lang="en-US" altLang="ja-JP" sz="2400" dirty="0"/>
              <a:t>6</a:t>
            </a:r>
            <a:r>
              <a:rPr kumimoji="1" lang="en-US" altLang="ja-JP" sz="2400" dirty="0"/>
              <a:t>00ms</a:t>
            </a:r>
            <a:endParaRPr kumimoji="1" lang="ja-JP" altLang="en-US" sz="2400" dirty="0"/>
          </a:p>
        </p:txBody>
      </p:sp>
      <p:sp>
        <p:nvSpPr>
          <p:cNvPr id="20" name="テキスト ボックス 19">
            <a:extLst>
              <a:ext uri="{FF2B5EF4-FFF2-40B4-BE49-F238E27FC236}">
                <a16:creationId xmlns:a16="http://schemas.microsoft.com/office/drawing/2014/main" id="{439F4CD3-D9D7-4D76-B53C-CBDF0FD7881E}"/>
              </a:ext>
            </a:extLst>
          </p:cNvPr>
          <p:cNvSpPr txBox="1"/>
          <p:nvPr/>
        </p:nvSpPr>
        <p:spPr>
          <a:xfrm>
            <a:off x="5147643" y="1758025"/>
            <a:ext cx="1656882" cy="461665"/>
          </a:xfrm>
          <a:prstGeom prst="rect">
            <a:avLst/>
          </a:prstGeom>
          <a:noFill/>
        </p:spPr>
        <p:txBody>
          <a:bodyPr wrap="square" rtlCol="0">
            <a:spAutoFit/>
          </a:bodyPr>
          <a:lstStyle/>
          <a:p>
            <a:pPr algn="ctr"/>
            <a:r>
              <a:rPr kumimoji="1" lang="en-US" altLang="ja-JP" sz="2400" dirty="0"/>
              <a:t>300ms</a:t>
            </a:r>
            <a:endParaRPr kumimoji="1" lang="ja-JP" altLang="en-US" sz="2400" dirty="0"/>
          </a:p>
        </p:txBody>
      </p:sp>
      <p:sp>
        <p:nvSpPr>
          <p:cNvPr id="21" name="テキスト ボックス 20">
            <a:extLst>
              <a:ext uri="{FF2B5EF4-FFF2-40B4-BE49-F238E27FC236}">
                <a16:creationId xmlns:a16="http://schemas.microsoft.com/office/drawing/2014/main" id="{2B744710-3D9F-462E-B325-8EEFAF570E45}"/>
              </a:ext>
            </a:extLst>
          </p:cNvPr>
          <p:cNvSpPr txBox="1"/>
          <p:nvPr/>
        </p:nvSpPr>
        <p:spPr>
          <a:xfrm>
            <a:off x="9085358" y="1758025"/>
            <a:ext cx="1656882" cy="461665"/>
          </a:xfrm>
          <a:prstGeom prst="rect">
            <a:avLst/>
          </a:prstGeom>
          <a:noFill/>
        </p:spPr>
        <p:txBody>
          <a:bodyPr wrap="square" rtlCol="0">
            <a:spAutoFit/>
          </a:bodyPr>
          <a:lstStyle/>
          <a:p>
            <a:pPr algn="ctr"/>
            <a:r>
              <a:rPr kumimoji="1" lang="en-US" altLang="ja-JP" sz="2400" dirty="0"/>
              <a:t>5000ms</a:t>
            </a:r>
            <a:endParaRPr kumimoji="1" lang="ja-JP" altLang="en-US" sz="2400" dirty="0"/>
          </a:p>
        </p:txBody>
      </p:sp>
      <p:sp>
        <p:nvSpPr>
          <p:cNvPr id="22" name="テキスト ボックス 21">
            <a:extLst>
              <a:ext uri="{FF2B5EF4-FFF2-40B4-BE49-F238E27FC236}">
                <a16:creationId xmlns:a16="http://schemas.microsoft.com/office/drawing/2014/main" id="{C714A809-EFD4-4BE0-8E2C-D70116150DDE}"/>
              </a:ext>
            </a:extLst>
          </p:cNvPr>
          <p:cNvSpPr txBox="1"/>
          <p:nvPr/>
        </p:nvSpPr>
        <p:spPr>
          <a:xfrm>
            <a:off x="598369" y="5083812"/>
            <a:ext cx="10755430" cy="830997"/>
          </a:xfrm>
          <a:prstGeom prst="rect">
            <a:avLst/>
          </a:prstGeom>
          <a:noFill/>
        </p:spPr>
        <p:txBody>
          <a:bodyPr wrap="square" rtlCol="0">
            <a:spAutoFit/>
          </a:bodyPr>
          <a:lstStyle/>
          <a:p>
            <a:pPr marL="342900" indent="-342900" algn="just">
              <a:buFont typeface="Arial" panose="020B0604020202020204" pitchFamily="34" charset="0"/>
              <a:buChar char="•"/>
            </a:pPr>
            <a:r>
              <a:rPr lang="ja-JP" altLang="en-US" sz="2400" dirty="0"/>
              <a:t>応答は口頭で「</a:t>
            </a:r>
            <a:r>
              <a:rPr lang="en-US" altLang="ja-JP" sz="2400" dirty="0"/>
              <a:t>b, d, p, q</a:t>
            </a:r>
            <a:r>
              <a:rPr lang="ja-JP" altLang="en-US" sz="2400" dirty="0"/>
              <a:t>」のいずれかを答える</a:t>
            </a:r>
            <a:endParaRPr lang="en-US" altLang="ja-JP" sz="2400" dirty="0"/>
          </a:p>
          <a:p>
            <a:pPr marL="342900" indent="-342900" algn="just">
              <a:buFont typeface="Arial" panose="020B0604020202020204" pitchFamily="34" charset="0"/>
              <a:buChar char="•"/>
            </a:pPr>
            <a:r>
              <a:rPr lang="ja-JP" altLang="en-US" sz="2400" dirty="0"/>
              <a:t>反応時間を</a:t>
            </a:r>
            <a:r>
              <a:rPr kumimoji="1" lang="ja-JP" altLang="en-US" sz="2400" dirty="0"/>
              <a:t>ボイスキーで記録</a:t>
            </a:r>
          </a:p>
        </p:txBody>
      </p:sp>
    </p:spTree>
    <p:extLst>
      <p:ext uri="{BB962C8B-B14F-4D97-AF65-F5344CB8AC3E}">
        <p14:creationId xmlns:p14="http://schemas.microsoft.com/office/powerpoint/2010/main" val="28156696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563</Words>
  <Application>Microsoft Office PowerPoint</Application>
  <PresentationFormat>ワイド画面</PresentationFormat>
  <Paragraphs>93</Paragraphs>
  <Slides>15</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15</vt:i4>
      </vt:variant>
    </vt:vector>
  </HeadingPairs>
  <TitlesOfParts>
    <vt:vector size="22" baseType="lpstr">
      <vt:lpstr>新細明體</vt:lpstr>
      <vt:lpstr>游ゴシック</vt:lpstr>
      <vt:lpstr>游ゴシック Light</vt:lpstr>
      <vt:lpstr>Arial</vt:lpstr>
      <vt:lpstr>Century</vt:lpstr>
      <vt:lpstr>Wingdings</vt:lpstr>
      <vt:lpstr>Office テーマ</vt:lpstr>
      <vt:lpstr>観察者の姿勢による視点取得時の 仮想的身体移動方向の制限</vt:lpstr>
      <vt:lpstr>空間的視点取得</vt:lpstr>
      <vt:lpstr>仮想的自己運動</vt:lpstr>
      <vt:lpstr>視点取得の身体性</vt:lpstr>
      <vt:lpstr>視点取得の身体性</vt:lpstr>
      <vt:lpstr>目的</vt:lpstr>
      <vt:lpstr>実験概要</vt:lpstr>
      <vt:lpstr>実験条件</vt:lpstr>
      <vt:lpstr>試行の流れ</vt:lpstr>
      <vt:lpstr>結果</vt:lpstr>
      <vt:lpstr>考察①：姿勢間の差</vt:lpstr>
      <vt:lpstr>視点取得の身体性</vt:lpstr>
      <vt:lpstr>考察②：最も応答の遅い条件</vt:lpstr>
      <vt:lpstr>床面の影響</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観察者の姿勢による視点取得時の 仮想的身体移動方向の制限</dc:title>
  <dc:creator>前川 亮</dc:creator>
  <cp:lastModifiedBy>前川 亮</cp:lastModifiedBy>
  <cp:revision>38</cp:revision>
  <dcterms:created xsi:type="dcterms:W3CDTF">2018-08-15T03:12:10Z</dcterms:created>
  <dcterms:modified xsi:type="dcterms:W3CDTF">2018-08-20T03:47:20Z</dcterms:modified>
</cp:coreProperties>
</file>